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80" r:id="rId5"/>
    <p:sldId id="260" r:id="rId6"/>
    <p:sldId id="288" r:id="rId7"/>
    <p:sldId id="281" r:id="rId8"/>
    <p:sldId id="282" r:id="rId9"/>
    <p:sldId id="284" r:id="rId10"/>
    <p:sldId id="285" r:id="rId11"/>
    <p:sldId id="287" r:id="rId12"/>
    <p:sldId id="286" r:id="rId13"/>
    <p:sldId id="261" r:id="rId14"/>
    <p:sldId id="263" r:id="rId15"/>
    <p:sldId id="262" r:id="rId16"/>
    <p:sldId id="265" r:id="rId17"/>
    <p:sldId id="266" r:id="rId18"/>
    <p:sldId id="268" r:id="rId19"/>
    <p:sldId id="267" r:id="rId20"/>
    <p:sldId id="269" r:id="rId21"/>
    <p:sldId id="270" r:id="rId22"/>
    <p:sldId id="272" r:id="rId23"/>
    <p:sldId id="271" r:id="rId24"/>
    <p:sldId id="273" r:id="rId25"/>
    <p:sldId id="274" r:id="rId26"/>
    <p:sldId id="275" r:id="rId27"/>
    <p:sldId id="276" r:id="rId28"/>
    <p:sldId id="277" r:id="rId29"/>
    <p:sldId id="290" r:id="rId30"/>
    <p:sldId id="278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92"/>
    <a:srgbClr val="007D9A"/>
    <a:srgbClr val="0098BC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11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/>
              <a:t>СФЕРА ДЕЯТЕЛЬНОСТИ КОМПАНИЙ-РАБОТОДАТЕЛЕЙ</a:t>
            </a:r>
          </a:p>
        </c:rich>
      </c:tx>
      <c:layout/>
    </c:title>
    <c:view3D>
      <c:rotX val="30"/>
      <c:depthPercent val="50"/>
      <c:perspective val="30"/>
    </c:view3D>
    <c:plotArea>
      <c:layout>
        <c:manualLayout>
          <c:layoutTarget val="inner"/>
          <c:xMode val="edge"/>
          <c:yMode val="edge"/>
          <c:x val="1.002450285257998E-2"/>
          <c:y val="0.17345032496963769"/>
          <c:w val="0.53918192363825368"/>
          <c:h val="0.74464397932411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СФЕРА ДЕЯТЕЛЬНОСТИ КОМПАНИЙ-РАБОТОДАТЕЛЕЙ</c:v>
                </c:pt>
              </c:strCache>
            </c:strRef>
          </c:tx>
          <c:dLbls>
            <c:showPercent val="1"/>
          </c:dLbls>
          <c:cat>
            <c:strRef>
              <c:f>Лист1!$A$2:$A$11</c:f>
              <c:strCache>
                <c:ptCount val="10"/>
                <c:pt idx="0">
                  <c:v>Производство/продажи товаров(услуг)</c:v>
                </c:pt>
                <c:pt idx="1">
                  <c:v>Банки/финансы/инвестиции/страхование/аудит</c:v>
                </c:pt>
                <c:pt idx="2">
                  <c:v>IT, интернет новые технологии</c:v>
                </c:pt>
                <c:pt idx="3">
                  <c:v>Реклама, маркетинговые исследования,СМИ</c:v>
                </c:pt>
                <c:pt idx="4">
                  <c:v>Недвижимость</c:v>
                </c:pt>
                <c:pt idx="5">
                  <c:v>Фармкомпании</c:v>
                </c:pt>
                <c:pt idx="6">
                  <c:v>Консалтинг</c:v>
                </c:pt>
                <c:pt idx="7">
                  <c:v>Научная деятельность</c:v>
                </c:pt>
                <c:pt idx="8">
                  <c:v>Некоммерческие организации</c:v>
                </c:pt>
                <c:pt idx="9">
                  <c:v>Кадровые агенства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29</c:v>
                </c:pt>
                <c:pt idx="1">
                  <c:v>19</c:v>
                </c:pt>
                <c:pt idx="2">
                  <c:v>13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117711070834288"/>
          <c:y val="9.8103484637896227E-2"/>
          <c:w val="0.4095475918917833"/>
          <c:h val="0.90077057567089081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/>
              <a:t>СФЕРА ДЕЯТЕЛЬНОСТИ КОМПАНИЙ-РАБОТОДАТЕЛЕЙ</a:t>
            </a:r>
          </a:p>
        </c:rich>
      </c:tx>
      <c:layout/>
    </c:title>
    <c:view3D>
      <c:rotX val="30"/>
      <c:depthPercent val="50"/>
      <c:perspective val="30"/>
    </c:view3D>
    <c:plotArea>
      <c:layout>
        <c:manualLayout>
          <c:layoutTarget val="inner"/>
          <c:xMode val="edge"/>
          <c:yMode val="edge"/>
          <c:x val="1.002450285257998E-2"/>
          <c:y val="0.17345032496963769"/>
          <c:w val="0.53918192363825368"/>
          <c:h val="0.74464397932411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СФЕРА ДЕЯТЕЛЬНОСТИ КОМПАНИЙ-РАБОТОДАТЕЛЕЙ</c:v>
                </c:pt>
              </c:strCache>
            </c:strRef>
          </c:tx>
          <c:dLbls>
            <c:showPercent val="1"/>
          </c:dLbls>
          <c:cat>
            <c:strRef>
              <c:f>Лист1!$A$2:$A$9</c:f>
              <c:strCache>
                <c:ptCount val="8"/>
                <c:pt idx="0">
                  <c:v>Банки, инвестиционные компании</c:v>
                </c:pt>
                <c:pt idx="1">
                  <c:v>Страховой бизнес</c:v>
                </c:pt>
                <c:pt idx="2">
                  <c:v>IT, интернет новые технологии</c:v>
                </c:pt>
                <c:pt idx="3">
                  <c:v>Оптовая и розничная торговля</c:v>
                </c:pt>
                <c:pt idx="4">
                  <c:v>Девелопмент</c:v>
                </c:pt>
                <c:pt idx="5">
                  <c:v>Гостинничный и ресторанный бизнес</c:v>
                </c:pt>
                <c:pt idx="6">
                  <c:v>Телекоммуникации и системы связи</c:v>
                </c:pt>
                <c:pt idx="7">
                  <c:v>Научная деятельность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25</c:v>
                </c:pt>
                <c:pt idx="3">
                  <c:v>27</c:v>
                </c:pt>
                <c:pt idx="4">
                  <c:v>8</c:v>
                </c:pt>
                <c:pt idx="5">
                  <c:v>6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58117711070834277"/>
          <c:y val="9.8103484637896227E-2"/>
          <c:w val="0.4095475918917833"/>
          <c:h val="0.90077057567089081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AA037-5D3D-4FAC-9231-437F04DA265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AFE48-A017-428B-BF3E-5B6CD2A19FD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Подробнее о магистерских программах, учебных планах и условиях поступления</a:t>
          </a:r>
        </a:p>
        <a:p>
          <a:pPr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F318395-3107-4C28-BF78-24CD754C33B9}" type="parTrans" cxnId="{55B06CA6-D1BD-4A73-A0A4-501729A861EC}">
      <dgm:prSet/>
      <dgm:spPr/>
      <dgm:t>
        <a:bodyPr/>
        <a:lstStyle/>
        <a:p>
          <a:endParaRPr lang="ru-RU"/>
        </a:p>
      </dgm:t>
    </dgm:pt>
    <dgm:pt modelId="{180CB04C-1FBF-4CED-B3DB-2DBC88ED5383}" type="sibTrans" cxnId="{55B06CA6-D1BD-4A73-A0A4-501729A861EC}">
      <dgm:prSet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251AC186-AAAD-4CB3-905D-F9AD48AC7915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http://dovus.rshu.ru/content/magistratura</a:t>
          </a:r>
          <a:endParaRPr lang="ru-RU" sz="3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0A52568E-9336-47C9-89DC-E3E02E6200D4}" type="parTrans" cxnId="{0573684C-6D68-4803-9C0A-29C2129B81E4}">
      <dgm:prSet/>
      <dgm:spPr/>
      <dgm:t>
        <a:bodyPr/>
        <a:lstStyle/>
        <a:p>
          <a:endParaRPr lang="ru-RU"/>
        </a:p>
      </dgm:t>
    </dgm:pt>
    <dgm:pt modelId="{BF24F3E8-04A0-473C-AF2F-24177743DA78}" type="sibTrans" cxnId="{0573684C-6D68-4803-9C0A-29C2129B81E4}">
      <dgm:prSet/>
      <dgm:spPr/>
      <dgm:t>
        <a:bodyPr/>
        <a:lstStyle/>
        <a:p>
          <a:endParaRPr lang="ru-RU"/>
        </a:p>
      </dgm:t>
    </dgm:pt>
    <dgm:pt modelId="{7FC7FE84-B6A3-4192-BBB2-07150C55824A}" type="pres">
      <dgm:prSet presAssocID="{BC1AA037-5D3D-4FAC-9231-437F04DA26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82149E-2FC2-456C-8997-D2A6DD6D2A7C}" type="pres">
      <dgm:prSet presAssocID="{BC1AA037-5D3D-4FAC-9231-437F04DA265F}" presName="dummyMaxCanvas" presStyleCnt="0">
        <dgm:presLayoutVars/>
      </dgm:prSet>
      <dgm:spPr/>
    </dgm:pt>
    <dgm:pt modelId="{60F0636A-F45A-4288-B985-533ED5C61D05}" type="pres">
      <dgm:prSet presAssocID="{BC1AA037-5D3D-4FAC-9231-437F04DA265F}" presName="TwoNodes_1" presStyleLbl="node1" presStyleIdx="0" presStyleCnt="2" custScaleX="103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B3BA1-A355-41C4-8C00-1F1CA31A591F}" type="pres">
      <dgm:prSet presAssocID="{BC1AA037-5D3D-4FAC-9231-437F04DA265F}" presName="TwoNodes_2" presStyleLbl="node1" presStyleIdx="1" presStyleCnt="2" custLinFactNeighborX="-13035" custLinFactNeighborY="13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946A2-B697-4AEF-92A3-1BCE997D1238}" type="pres">
      <dgm:prSet presAssocID="{BC1AA037-5D3D-4FAC-9231-437F04DA265F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16F54-A1C4-408E-8EB2-EBBC2B988BEC}" type="pres">
      <dgm:prSet presAssocID="{BC1AA037-5D3D-4FAC-9231-437F04DA265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C7BD8-580B-49B6-B9C3-F41B8A65D191}" type="pres">
      <dgm:prSet presAssocID="{BC1AA037-5D3D-4FAC-9231-437F04DA265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1A378-0B5B-4793-AF69-D180F8E295CB}" type="presOf" srcId="{251AC186-AAAD-4CB3-905D-F9AD48AC7915}" destId="{C6AC7BD8-580B-49B6-B9C3-F41B8A65D191}" srcOrd="1" destOrd="0" presId="urn:microsoft.com/office/officeart/2005/8/layout/vProcess5"/>
    <dgm:cxn modelId="{2CCD07A8-2694-48D9-89FB-05573F77A124}" type="presOf" srcId="{251AC186-AAAD-4CB3-905D-F9AD48AC7915}" destId="{CEDB3BA1-A355-41C4-8C00-1F1CA31A591F}" srcOrd="0" destOrd="0" presId="urn:microsoft.com/office/officeart/2005/8/layout/vProcess5"/>
    <dgm:cxn modelId="{FD397082-FEAB-4AC7-BB19-DD009FAA4EC0}" type="presOf" srcId="{180CB04C-1FBF-4CED-B3DB-2DBC88ED5383}" destId="{D82946A2-B697-4AEF-92A3-1BCE997D1238}" srcOrd="0" destOrd="0" presId="urn:microsoft.com/office/officeart/2005/8/layout/vProcess5"/>
    <dgm:cxn modelId="{1519F1FA-82A7-4F26-99B2-7457ECCC02DC}" type="presOf" srcId="{F93AFE48-A017-428B-BF3E-5B6CD2A19FDC}" destId="{FC816F54-A1C4-408E-8EB2-EBBC2B988BEC}" srcOrd="1" destOrd="0" presId="urn:microsoft.com/office/officeart/2005/8/layout/vProcess5"/>
    <dgm:cxn modelId="{0573684C-6D68-4803-9C0A-29C2129B81E4}" srcId="{BC1AA037-5D3D-4FAC-9231-437F04DA265F}" destId="{251AC186-AAAD-4CB3-905D-F9AD48AC7915}" srcOrd="1" destOrd="0" parTransId="{0A52568E-9336-47C9-89DC-E3E02E6200D4}" sibTransId="{BF24F3E8-04A0-473C-AF2F-24177743DA78}"/>
    <dgm:cxn modelId="{6F658DAF-227E-430C-A753-EE6F33D0C49E}" type="presOf" srcId="{F93AFE48-A017-428B-BF3E-5B6CD2A19FDC}" destId="{60F0636A-F45A-4288-B985-533ED5C61D05}" srcOrd="0" destOrd="0" presId="urn:microsoft.com/office/officeart/2005/8/layout/vProcess5"/>
    <dgm:cxn modelId="{B3FDCA4D-0B92-4582-BDA5-D1CE866E18C7}" type="presOf" srcId="{BC1AA037-5D3D-4FAC-9231-437F04DA265F}" destId="{7FC7FE84-B6A3-4192-BBB2-07150C55824A}" srcOrd="0" destOrd="0" presId="urn:microsoft.com/office/officeart/2005/8/layout/vProcess5"/>
    <dgm:cxn modelId="{55B06CA6-D1BD-4A73-A0A4-501729A861EC}" srcId="{BC1AA037-5D3D-4FAC-9231-437F04DA265F}" destId="{F93AFE48-A017-428B-BF3E-5B6CD2A19FDC}" srcOrd="0" destOrd="0" parTransId="{9F318395-3107-4C28-BF78-24CD754C33B9}" sibTransId="{180CB04C-1FBF-4CED-B3DB-2DBC88ED5383}"/>
    <dgm:cxn modelId="{CD8E5185-7309-47A1-BE2A-CAE47F86602A}" type="presParOf" srcId="{7FC7FE84-B6A3-4192-BBB2-07150C55824A}" destId="{1182149E-2FC2-456C-8997-D2A6DD6D2A7C}" srcOrd="0" destOrd="0" presId="urn:microsoft.com/office/officeart/2005/8/layout/vProcess5"/>
    <dgm:cxn modelId="{18FCC07C-7DF8-46AF-940E-F88FE8263921}" type="presParOf" srcId="{7FC7FE84-B6A3-4192-BBB2-07150C55824A}" destId="{60F0636A-F45A-4288-B985-533ED5C61D05}" srcOrd="1" destOrd="0" presId="urn:microsoft.com/office/officeart/2005/8/layout/vProcess5"/>
    <dgm:cxn modelId="{2AC877D9-5B8B-4CC8-A08C-B4975A4C3A64}" type="presParOf" srcId="{7FC7FE84-B6A3-4192-BBB2-07150C55824A}" destId="{CEDB3BA1-A355-41C4-8C00-1F1CA31A591F}" srcOrd="2" destOrd="0" presId="urn:microsoft.com/office/officeart/2005/8/layout/vProcess5"/>
    <dgm:cxn modelId="{CED02948-EA4B-4A0C-8C70-A65E06AD99E7}" type="presParOf" srcId="{7FC7FE84-B6A3-4192-BBB2-07150C55824A}" destId="{D82946A2-B697-4AEF-92A3-1BCE997D1238}" srcOrd="3" destOrd="0" presId="urn:microsoft.com/office/officeart/2005/8/layout/vProcess5"/>
    <dgm:cxn modelId="{FBD214D3-9DAE-4523-8090-D349F1C53F1B}" type="presParOf" srcId="{7FC7FE84-B6A3-4192-BBB2-07150C55824A}" destId="{FC816F54-A1C4-408E-8EB2-EBBC2B988BEC}" srcOrd="4" destOrd="0" presId="urn:microsoft.com/office/officeart/2005/8/layout/vProcess5"/>
    <dgm:cxn modelId="{AF1ECF19-4775-40F2-938D-315877DD2227}" type="presParOf" srcId="{7FC7FE84-B6A3-4192-BBB2-07150C55824A}" destId="{C6AC7BD8-580B-49B6-B9C3-F41B8A65D19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0636A-F45A-4288-B985-533ED5C61D05}">
      <dsp:nvSpPr>
        <dsp:cNvPr id="0" name=""/>
        <dsp:cNvSpPr/>
      </dsp:nvSpPr>
      <dsp:spPr>
        <a:xfrm>
          <a:off x="-64740" y="0"/>
          <a:ext cx="6938415" cy="200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Подробнее о магистерских программах, учебных планах и условиях поступления</a:t>
          </a:r>
        </a:p>
        <a:p>
          <a:pPr lvl="0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-5945" y="58795"/>
        <a:ext cx="4787727" cy="1889811"/>
      </dsp:txXfrm>
    </dsp:sp>
    <dsp:sp modelId="{CEDB3BA1-A355-41C4-8C00-1F1CA31A591F}">
      <dsp:nvSpPr>
        <dsp:cNvPr id="0" name=""/>
        <dsp:cNvSpPr/>
      </dsp:nvSpPr>
      <dsp:spPr>
        <a:xfrm>
          <a:off x="372800" y="2453490"/>
          <a:ext cx="6679453" cy="200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http://dovus.rshu.ru/content/magistratura</a:t>
          </a:r>
          <a:endParaRPr lang="ru-RU" sz="36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31595" y="2512285"/>
        <a:ext cx="4078325" cy="1889811"/>
      </dsp:txXfrm>
    </dsp:sp>
    <dsp:sp modelId="{D82946A2-B697-4AEF-92A3-1BCE997D1238}">
      <dsp:nvSpPr>
        <dsp:cNvPr id="0" name=""/>
        <dsp:cNvSpPr/>
      </dsp:nvSpPr>
      <dsp:spPr>
        <a:xfrm>
          <a:off x="5439382" y="1578040"/>
          <a:ext cx="1304810" cy="1304810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32964" y="1578040"/>
        <a:ext cx="717646" cy="981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Russian State Hydrometeorological University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BBAB0-BA46-4C78-9535-A7217D34A88F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59533-4FEA-488E-AA24-113E4BFB1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68362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Russian State Hydrometeorological University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73831-BC90-4528-9D97-E5B598F7ABE8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40237-25E0-4159-BB90-1725A3B7D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4981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Russian State Hydrometeorological University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172E-71FC-4A56-ACD3-01E455B29476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31C7-A18E-4A88-92C3-FF4CA5C115AF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4F63-CCDB-4F9B-8B66-B59228C479EC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A785-0561-42C3-929B-85ED36D08366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1D3F-358E-4457-9CD6-CE89CC2BA162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EBF5-EF37-407B-BABC-ADFC71E167AC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491C-A84D-4224-85B4-DB8A5CB4C090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600F-73C1-429C-B607-BC18711DE2E1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53B3-AC8E-4083-B685-0B60A85EA261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A55B-9E00-4C64-BFCC-043AF7235A32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351C-F9EC-4801-9246-B567256702B8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1F6A-11FF-479E-A6B3-8E0C7A0A9883}" type="datetime1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4E6E-50BF-45CE-9B98-0B89EF54B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Ucy;&amp;ncy;&amp;icy;&amp;vcy;&amp;iecy;&amp;rcy;&amp;scy;&amp;icy;&amp;tcy;&amp;iecy;&amp;tcy; &amp;Rcy;&amp;Gcy;&amp;Gcy;&amp;Mcy;&amp;U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0648"/>
            <a:ext cx="3312368" cy="1944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592289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solidFill>
                  <a:srgbClr val="0076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2200" b="1" dirty="0">
                <a:solidFill>
                  <a:srgbClr val="007692"/>
                </a:solidFill>
                <a:latin typeface="Times New Roman" pitchFamily="18" charset="0"/>
                <a:cs typeface="Times New Roman" pitchFamily="18" charset="0"/>
              </a:rPr>
              <a:t>изменяющийся мир уже сделал умение постоянно учиться насущной </a:t>
            </a:r>
            <a:r>
              <a:rPr lang="ru-RU" sz="2200" b="1" dirty="0" smtClean="0">
                <a:solidFill>
                  <a:srgbClr val="007692"/>
                </a:solidFill>
                <a:latin typeface="Times New Roman" pitchFamily="18" charset="0"/>
                <a:cs typeface="Times New Roman" pitchFamily="18" charset="0"/>
              </a:rPr>
              <a:t>потребностью</a:t>
            </a:r>
            <a:r>
              <a:rPr lang="ru-RU" sz="2200" b="1" dirty="0">
                <a:solidFill>
                  <a:srgbClr val="0076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76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и социально-гуманитарный факультет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1580" y="4149080"/>
            <a:ext cx="7160840" cy="18002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268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92696"/>
            <a:ext cx="126929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Структура магистерской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программы: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теоретическое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обучение – лекции, семинары, практические занятия, интерактивные формы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обучения;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практика (организационно-управленческая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, научно-исследовательская,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педагогическая);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научно-исследовательская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работа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семестре;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самостоятельная 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учебная и научная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работа.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7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Магистерская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диссертация: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основная форма итоговой государственной аттестации по программе;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творческая научная работа магистранта, защитой которой завершается обучение на программе;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может быть выполнена в форме теоретического исследования, прикладной работы, проекта;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тема определяется в зависимости от интересов магистранта;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может стать основой для подготовки кандидатской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диссертации.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8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0" indent="0" algn="ctr">
              <a:buNone/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0" indent="0" algn="ctr">
              <a:buNone/>
              <a:defRPr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0" indent="0" algn="ctr">
              <a:buNone/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Магистерская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программа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Менеджмент организации»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4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7612"/>
            <a:ext cx="8229600" cy="52185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Миссия программы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живем в мире, где не только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экономика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меняются достаточно быстро и развиваются с различной скоростью, что создает то, 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менеджеры называют «турбулентность бизнес-окружения», которая требует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превращать быстрые изменения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требуются высококвалифицированные менеджеры, способные объемно и грамотно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современные тенденции развития экономики,  обладающие знаниями формирующими профессиональные компетенции, востребованные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компаниями для решения стратегических задач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ситуациях, связанных с возможными изменениями структуры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технологий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магистерской программы:</a:t>
            </a:r>
          </a:p>
          <a:p>
            <a:pPr>
              <a:spcBef>
                <a:spcPts val="0"/>
              </a:spcBef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компетентных специалистов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-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менеджеров и предпринимателей, конкурентоспособных, этичных, готовых к успешной работе в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бизнес-среде, способных вырабатывать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управленческие решения и обеспечивать условия для их адекватной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реализации;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конкурентоспособных специалистов, готовых создавать,  внедрять  и обеспечивать реализацию современных моделей и практик управления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уровне организации, отрасли,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территории;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подготовка специалистов, способных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эффективно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обмениваться информацией в целях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обеспечения взаимодействия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государства, бизнеса и общественного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сектора для решения социально-экономических проблем;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подготовка специалистов, готовых к научно-исследовательской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деятельности,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способных осуществлять междисциплинарные исследования фундаментального и прикладного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характера.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None/>
            </a:pPr>
            <a:endParaRPr lang="ru-RU" altLang="ru-RU" sz="1300" b="1" dirty="0">
              <a:latin typeface="Georgia" pitchFamily="18" charset="0"/>
            </a:endParaRPr>
          </a:p>
          <a:p>
            <a:pPr>
              <a:buNone/>
            </a:pPr>
            <a:endParaRPr lang="ru-RU" sz="2400" dirty="0">
              <a:latin typeface="Georgia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4000" indent="-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обеспечить усвоение магистрантами знаний об основных формах, тенденциях, ключевых факторах успеха современного бизнеса;</a:t>
            </a:r>
          </a:p>
          <a:p>
            <a:pPr marL="324000" indent="-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обеспечить понимание закономерностей и особенностей развивающихся рынков, специфику различных функциональных аспектов менеджмента;</a:t>
            </a:r>
          </a:p>
          <a:p>
            <a:pPr marL="324000" indent="-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научить пользоваться  инструментами анализа внешней и внутренней среды организации и синтеза результатов анализа на основе глубокого понимания интересов всех субъектов рынка;</a:t>
            </a:r>
          </a:p>
          <a:p>
            <a:pPr marL="324000" indent="-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научить трансформировать собственные интересы и цели в стратегию развития организации;</a:t>
            </a:r>
          </a:p>
          <a:p>
            <a:pPr marL="324000" indent="-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сформировать навыки эффективных коммуникаций в национальной и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itchFamily="18" charset="0"/>
              </a:rPr>
              <a:t>мультинациональной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 среде.</a:t>
            </a: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Конкурентные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на программу не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иметь опыт практической работы в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бизнесе;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проектная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ориентированность программы, что предполагает самостоятельные исследования условий, факторов, аспектов и движущих сил реальных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бизнес-процессов;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направленность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на развитие навыков эффективной командной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работы;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акцент на формирование личности и креативное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развитие;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уникальность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</a:rPr>
              <a:t>программы связана с особенностями управления предприятиями в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изменений (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Основные приобретаемые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компетенции: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способность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</a:t>
            </a:r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аудировать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ресурсы использовать современный инструментарий для диагностики возникающих проблем;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способность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реалистичные планы и обеспечивать условия для их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на основе осознания социальной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за принимаемые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решения;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способность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в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 с учетом особенностей различных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культур;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руководствоваться высокими этическими стандартами делового поведения;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знание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иностранного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языка;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навыки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проведения научных исследований, написания научных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работ;</a:t>
            </a:r>
          </a:p>
          <a:p>
            <a:pPr marL="324000" indent="3240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навыки педагогической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деятельности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вузе.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профессиональной деятельности магистров менеджмента: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любой организационно-правовой формы (коммерческие, некоммерческие, государственные, муниципальные); </a:t>
            </a:r>
          </a:p>
          <a:p>
            <a:pPr marL="32400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государственного и муниципального управления;</a:t>
            </a:r>
          </a:p>
          <a:p>
            <a:pPr marL="32400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структуры, в которых выпускники являются предпринимателями, создающими и развивающими собственное дело;</a:t>
            </a: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научно-исследовательские организации, связанные с решением управленческих проблем;</a:t>
            </a: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системы высшего и дополнительного профессионального образования.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Трудоустройство выпускников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030693731"/>
              </p:ext>
            </p:extLst>
          </p:nvPr>
        </p:nvGraphicFramePr>
        <p:xfrm>
          <a:off x="428596" y="1397000"/>
          <a:ext cx="8215370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Ucy;&amp;ncy;&amp;icy;&amp;vcy;&amp;iecy;&amp;rcy;&amp;scy;&amp;icy;&amp;tcy;&amp;iecy;&amp;tcy; &amp;Rcy;&amp;Gcy;&amp;Gcy;&amp;M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3816424" cy="22048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pic>
        <p:nvPicPr>
          <p:cNvPr id="11268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124744"/>
            <a:ext cx="1269294" cy="1152128"/>
          </a:xfrm>
          <a:prstGeom prst="rect">
            <a:avLst/>
          </a:prstGeom>
          <a:noFill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15616" y="2780928"/>
            <a:ext cx="7056784" cy="2857872"/>
          </a:xfr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Направление подготовки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38.04.02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«Менеджмент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магистерские программы: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«Менеджмент организации»,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«Информационный менеджмент»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dirty="0" smtClean="0">
                <a:latin typeface="Times New Roman" pitchFamily="18" charset="0"/>
              </a:rPr>
              <a:t>Нормативный </a:t>
            </a:r>
            <a:r>
              <a:rPr lang="ru-RU" altLang="ru-RU" sz="1800" dirty="0">
                <a:latin typeface="Times New Roman" pitchFamily="18" charset="0"/>
              </a:rPr>
              <a:t>срок обучения: 	очная форма обучения	</a:t>
            </a:r>
            <a:r>
              <a:rPr lang="ru-RU" altLang="ru-RU" sz="1800" dirty="0" smtClean="0">
                <a:latin typeface="Times New Roman" pitchFamily="18" charset="0"/>
              </a:rPr>
              <a:t>           - </a:t>
            </a:r>
            <a:r>
              <a:rPr lang="ru-RU" altLang="ru-RU" sz="1800" dirty="0">
                <a:latin typeface="Times New Roman" pitchFamily="18" charset="0"/>
              </a:rPr>
              <a:t>2 года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dirty="0">
                <a:latin typeface="Times New Roman" pitchFamily="18" charset="0"/>
              </a:rPr>
              <a:t>			</a:t>
            </a:r>
            <a:r>
              <a:rPr lang="ru-RU" altLang="ru-RU" sz="1800" dirty="0" smtClean="0">
                <a:latin typeface="Times New Roman" pitchFamily="18" charset="0"/>
              </a:rPr>
              <a:t>                очно-заочная </a:t>
            </a:r>
            <a:r>
              <a:rPr lang="ru-RU" altLang="ru-RU" sz="1800" dirty="0">
                <a:latin typeface="Times New Roman" pitchFamily="18" charset="0"/>
              </a:rPr>
              <a:t>форма </a:t>
            </a:r>
            <a:r>
              <a:rPr lang="ru-RU" altLang="ru-RU" sz="1800" dirty="0" smtClean="0">
                <a:latin typeface="Times New Roman" pitchFamily="18" charset="0"/>
              </a:rPr>
              <a:t>обучения        - </a:t>
            </a:r>
            <a:r>
              <a:rPr lang="ru-RU" altLang="ru-RU" sz="1800" dirty="0">
                <a:latin typeface="Times New Roman" pitchFamily="18" charset="0"/>
              </a:rPr>
              <a:t>3 года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ые дисциплины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503239" y="2204864"/>
            <a:ext cx="3708722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Правовое обеспечение управленческой деятельности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Управление проектами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Современные проблемы инновационного менеджмента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Современные модели управления предприятием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Менеджмент изменений (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alt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Межкультурные коммуникации</a:t>
            </a:r>
            <a:endParaRPr lang="en-US" alt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Иностранный язык в профессиональной сфере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Компьютерные технологии в менеджменте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4788025" y="2204864"/>
            <a:ext cx="3744415" cy="3816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Управленческая экономика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Современный стратегический анализ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Методы исследований в менеджменте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Корпоративные финансы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Теория организаций и организационное проектирование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Риск-менеджмент в деятельности фирмы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Стратегии управления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качеством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антикризисных стратегических управленческих решений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endParaRPr lang="ru-RU" sz="1600" dirty="0" smtClean="0"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Магистерская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программа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«Информационный менеджмент»</a:t>
            </a: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267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Миссия программы</a:t>
            </a:r>
          </a:p>
          <a:p>
            <a:pPr indent="0" algn="just">
              <a:spcBef>
                <a:spcPts val="60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информационные технологии активно входят во все сферы жизнедеятельности общества, поэтому важнейшей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управления информационными технологиями и информационным пространством. Это определяет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профессионального уровня, обладающих компетенциями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квалифицированного менеджера, а также 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омпетенциями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информационных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которые способны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возрастающим потребностям экономики информационного общества, модернизации отечественной информационно-телекоммуникационной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среды. Необходимо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включиться в общероссийские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модернизационные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процессы, особенно в области информатизации органов государственной власти и местного самоуправления,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«Электронного правительства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магистерской программы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lang="ru-RU" alt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рост профессиональной квалификации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вузов, связывающих свои профессиональные и карьерные интересы с управлением информационными ресурсами в сфере современной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компетентных специалистов -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конкурентоспособных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, этичных, готовых к успешной работе в бизнес-среде,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способных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разработать, внедрить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сопровождение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в целях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информационного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и обеспечения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управленческих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специалистов, способных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создавать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эффективные информационные каналы для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компании, акционеров, партнеров, клиентов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 с учетом возможного внедрения современных технологических трендов, изменяющих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создающих условия для возникновения новых рынков;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подготовить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специалистов, готовых к научно-исследовательской деятельности, способных осуществлять междисциплинарные исследования фундаментального и прикладного характера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3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9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обеспечить усвоение магистрантами знаний об основных формах, тенденциях, ключевых 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факторах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системы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компании и обеспечения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информационных ресурсов;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altLang="ru-RU" sz="29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понимание закономерностей и особенностей развивающихся 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рынков </a:t>
            </a:r>
            <a:r>
              <a:rPr lang="en-US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IT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9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специфику различных функциональных аспектов 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менеджмента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информатизации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;</a:t>
            </a:r>
            <a:endParaRPr lang="ru-RU" altLang="ru-RU" sz="29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научить </a:t>
            </a:r>
            <a:r>
              <a:rPr lang="ru-RU" altLang="ru-RU" sz="29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трансформировать собственные интересы и цели в стратегию развития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конструировать модели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организационные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компаний,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наладить </a:t>
            </a:r>
            <a:r>
              <a:rPr lang="ru-RU" alt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эффективные коммуникации;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9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сформировать навыки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продаж и маркетинга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возможностью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 отслеживать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на рынке,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ценообразованием; 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эффективно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с финансовой, маркетинговой и другими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службами компании,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тем, чтобы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 адаптировать бизнес-процессы,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культурные, финансовые и юридические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Конкурентные преимущества программы: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поступления на программу не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иметь опыт практической работы в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бизнесе;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проектная ориентированность программы, что предполагает самостоятельные исследования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условий формирования современных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бизнес-процессов;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направленность на развитие навыков эффективной командной работы;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акцент на формирование личности и креативное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развитие;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уникальность </a:t>
            </a:r>
            <a:r>
              <a:rPr lang="ru-RU" altLang="ru-RU" sz="20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программы связана с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изучением современного инструментария, позволяющего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рыночную стоимость компании с помощью развития информационной базы, привлечения квалифицированных кадров, оптимизации деятельности и создания информационного резерва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автоматизированного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документооборота.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Основные приобретаемые  компетенции</a:t>
            </a: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9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инфраструктуры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и управления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электронным бизнесом;</a:t>
            </a: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 и систем для разработки и эксплуатации эффективных систем управления;</a:t>
            </a: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управления информацией как стратегическим ресурсом;</a:t>
            </a: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взаимоотношениями между информационными технологиями, информационными системами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бизнесом.</a:t>
            </a:r>
          </a:p>
          <a:p>
            <a:pPr marL="324000" lvl="0" indent="-324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различных проектов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IT-решений для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бизнеса, 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корпоративными информационными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системами; 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информационной безопасности компании;</a:t>
            </a:r>
          </a:p>
          <a:p>
            <a:pPr marL="324000" indent="-324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проведения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научных исследований, написания научных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работ; педагогической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деятельности в вузе.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Знание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иностранного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языка.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324000">
              <a:lnSpc>
                <a:spcPct val="120000"/>
              </a:lnSpc>
              <a:spcBef>
                <a:spcPts val="0"/>
              </a:spcBef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профессиональной деятельности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магистров: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любой организационно-правовой формы (коммерческие, некоммерческие, государственные, муниципальные); </a:t>
            </a:r>
          </a:p>
          <a:p>
            <a:pPr marL="32400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государственного и муниципального управления;</a:t>
            </a:r>
          </a:p>
          <a:p>
            <a:pPr marL="32400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структуры, в которых выпускники являются предпринимателями, создающими и развивающими собственное дело;</a:t>
            </a: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научно-исследовательские организации, связанные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развити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4000" lvl="0" indent="-3240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системы высшего и дополнительного профессионального образования.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Трудоустройство выпускников</a:t>
            </a: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532600122"/>
              </p:ext>
            </p:extLst>
          </p:nvPr>
        </p:nvGraphicFramePr>
        <p:xfrm>
          <a:off x="428596" y="1397000"/>
          <a:ext cx="8215370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Программа обучения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dirty="0">
                <a:latin typeface="Times New Roman" pitchFamily="18" charset="0"/>
              </a:rPr>
              <a:t>Нормативный срок обучения: 	очная форма обучения	           - 2 года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1800" dirty="0">
                <a:latin typeface="Times New Roman" pitchFamily="18" charset="0"/>
              </a:rPr>
              <a:t>			             </a:t>
            </a:r>
            <a:r>
              <a:rPr lang="ru-RU" altLang="ru-RU" sz="1800" dirty="0" smtClean="0">
                <a:latin typeface="Times New Roman" pitchFamily="18" charset="0"/>
              </a:rPr>
              <a:t>   очно-заочная </a:t>
            </a:r>
            <a:r>
              <a:rPr lang="ru-RU" altLang="ru-RU" sz="1800" dirty="0">
                <a:latin typeface="Times New Roman" pitchFamily="18" charset="0"/>
              </a:rPr>
              <a:t>форма обучения        - 3 года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Основные дисциплины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503239" y="2204864"/>
            <a:ext cx="370872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655639" y="2357264"/>
            <a:ext cx="3556322" cy="366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Объект 6"/>
          <p:cNvSpPr txBox="1">
            <a:spLocks/>
          </p:cNvSpPr>
          <p:nvPr/>
        </p:nvSpPr>
        <p:spPr>
          <a:xfrm>
            <a:off x="4788025" y="2204864"/>
            <a:ext cx="3744415" cy="3816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и защита информации.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проектами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Маркетинговая деятельность организации.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информационных технологий.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в развитие информационных технологий.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бизнеса.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технологии в управлении проектами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антикризисных стратегических управленческих решений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 smtClean="0"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Объект 5"/>
          <p:cNvSpPr txBox="1">
            <a:spLocks/>
          </p:cNvSpPr>
          <p:nvPr/>
        </p:nvSpPr>
        <p:spPr>
          <a:xfrm>
            <a:off x="655639" y="2204864"/>
            <a:ext cx="3708722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Современные модели управления предприятием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инновациями.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(профессиональный).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проектирование.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экономика.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исследований в менеджменте.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стратегический анализ.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Корпоративные финансы.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организации и организационное поведение.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5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государственный гидрометеорологический университет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Магистерские программы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«Менеджмент организации»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«Информационный менеджмент»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реализуются на Экономическом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социально-гуманитарном факультете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Декан факультета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доктор экономических наук,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профессор,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член-корреспондент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cap="all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еждународной академии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Высшей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школы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Глазов Михаил Михайлович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678058"/>
            <a:ext cx="3212632" cy="234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211421693"/>
              </p:ext>
            </p:extLst>
          </p:nvPr>
        </p:nvGraphicFramePr>
        <p:xfrm>
          <a:off x="642910" y="1000108"/>
          <a:ext cx="7858180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нам учиться!</a:t>
            </a:r>
          </a:p>
          <a:p>
            <a:pPr algn="ctr"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Shlyapa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94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00364" y="2430008"/>
            <a:ext cx="3079750" cy="1503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57200" y="908720"/>
            <a:ext cx="8229600" cy="52174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магистерских программ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кафедрой Экономики и менеджмента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доктор экономических наук, профессор, академик 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Международной экономической академии Евразии</a:t>
            </a:r>
          </a:p>
          <a:p>
            <a:pPr algn="l">
              <a:spcBef>
                <a:spcPts val="0"/>
              </a:spcBef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Фирова Ирина Павловна </a:t>
            </a: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61048"/>
            <a:ext cx="3642345" cy="222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88640"/>
            <a:ext cx="63470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государственный гидрометеорологический университет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4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Профессорско-преподавательский состав: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учеными степенями и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учеными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званиями  - 79%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наук, профессор - 17%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российские или иностранные ученые степени и звания – 100%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и ведущие работники профессиональных профильных организаций, предприятий и учреждений – 39%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Преимущества обучения 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магистратуре: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получение управленческого образования высокого качества по новым программам магистратуры;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получение диплома магистра Менеджмента (документа государственного образца);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возможность участвовать в международных  программах, совместных научных и социальных проектах;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участие в научных конференциях, публикация статей и научных работ;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возможность обучаться непрерывно на протяжении всей карьеры на программах различного уровня от магистратуры до докторантуры.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8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Что такое магистратура:</a:t>
            </a:r>
          </a:p>
          <a:p>
            <a:pPr marL="0" indent="0">
              <a:buNone/>
              <a:defRPr/>
            </a:pP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второй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уровень в двухуровневой системе высшего образования после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бакалавриата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второе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высшее образование после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специалитета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элемент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системы непрерывного образования, образования в течение всей жизни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5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Кто может обучаться 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магистратуре: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выпускники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любого вуза, имеющие диплом бакалавра, специалиста или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магистра;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граждане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, имеющие высшее образование, не зависимо от года окончания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вуза;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граждане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, имеющие высшее образование любого профиля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9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47048" cy="70609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Российский государственный гидрометеорологический университет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Осваиваемые виды профессиональной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деятельности: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организационно-управленческая деятельность;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деятельность;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деятельность;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экспертно-консалтинговая деятельность;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деятельность;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rshu.ru/template/images/rshu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92088" cy="718972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43944" y="6356351"/>
            <a:ext cx="4256112" cy="313010"/>
          </a:xfrm>
        </p:spPr>
        <p:txBody>
          <a:bodyPr/>
          <a:lstStyle/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Экономики и Менеджмента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8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1731</Words>
  <Application>Microsoft Office PowerPoint</Application>
  <PresentationFormat>Экран (4:3)</PresentationFormat>
  <Paragraphs>308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Постоянно изменяющийся мир уже сделал умение постоянно учиться насущной потребностью   Экономический и социально-гуманитарный факультет </vt:lpstr>
      <vt:lpstr>  </vt:lpstr>
      <vt:lpstr>Российский государственный гидрометеорологический университет</vt:lpstr>
      <vt:lpstr>Слайд 4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  <vt:lpstr>Российский государственный гидрометеорологический университет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и социально-гуманитарный факультет</dc:title>
  <dc:creator>Ольга</dc:creator>
  <cp:lastModifiedBy>pudovkina</cp:lastModifiedBy>
  <cp:revision>101</cp:revision>
  <dcterms:created xsi:type="dcterms:W3CDTF">2014-03-24T14:05:22Z</dcterms:created>
  <dcterms:modified xsi:type="dcterms:W3CDTF">2014-04-01T16:03:50Z</dcterms:modified>
</cp:coreProperties>
</file>