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5"/>
  </p:sldMasterIdLst>
  <p:notesMasterIdLst>
    <p:notesMasterId r:id="rId13"/>
  </p:notesMasterIdLst>
  <p:handoutMasterIdLst>
    <p:handoutMasterId r:id="rId14"/>
  </p:handoutMasterIdLst>
  <p:sldIdLst>
    <p:sldId id="499" r:id="rId6"/>
    <p:sldId id="457" r:id="rId7"/>
    <p:sldId id="459" r:id="rId8"/>
    <p:sldId id="480" r:id="rId9"/>
    <p:sldId id="482" r:id="rId10"/>
    <p:sldId id="460" r:id="rId11"/>
    <p:sldId id="486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пырова Заряна Михайловна" initials="" lastIdx="1" clrIdx="0"/>
  <p:cmAuthor id="1" name="Патланенко Заряна Михайловна" initials="" lastIdx="1" clrIdx="1"/>
  <p:cmAuthor id="2" name="Ковальчук Екатерина Александровна" initials="" lastIdx="2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  <a:srgbClr val="006666"/>
    <a:srgbClr val="008080"/>
    <a:srgbClr val="7DC244"/>
    <a:srgbClr val="B3D88C"/>
    <a:srgbClr val="006600"/>
    <a:srgbClr val="439639"/>
    <a:srgbClr val="D6E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4" autoAdjust="0"/>
    <p:restoredTop sz="92390" autoAdjust="0"/>
  </p:normalViewPr>
  <p:slideViewPr>
    <p:cSldViewPr snapToGrid="0">
      <p:cViewPr>
        <p:scale>
          <a:sx n="90" d="100"/>
          <a:sy n="90" d="100"/>
        </p:scale>
        <p:origin x="-1090" y="-139"/>
      </p:cViewPr>
      <p:guideLst>
        <p:guide orient="horz" pos="851"/>
        <p:guide pos="66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B9832540-8691-403F-A74C-23A5790F0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20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2650"/>
            <a:ext cx="49879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2" rIns="91388" bIns="4569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DAB3CE0B-0055-479D-B517-FFB31DA93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44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60F66-663E-4918-A82D-D5E7088A7E5F}" type="slidenum">
              <a:rPr lang="ru-RU" smtClean="0">
                <a:latin typeface="Arial Cyr" pitchFamily="34" charset="0"/>
                <a:ea typeface="ＭＳ Ｐゴシック" pitchFamily="34" charset="-128"/>
              </a:rPr>
              <a:pPr/>
              <a:t>1</a:t>
            </a:fld>
            <a:endParaRPr lang="ru-RU" smtClean="0">
              <a:latin typeface="Arial Cyr" pitchFamily="34" charset="0"/>
              <a:ea typeface="ＭＳ Ｐゴシック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ru-RU" smtClean="0">
              <a:latin typeface="Arial Cyr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ＭＳ Ｐゴシック" pitchFamily="34" charset="-128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B4953-3605-447F-B331-75FE99E31538}" type="slidenum">
              <a:rPr lang="ru-RU" smtClean="0">
                <a:ea typeface="ヒラギノ角ゴ Pro W3"/>
                <a:cs typeface="ヒラギノ角ゴ Pro W3"/>
              </a:rPr>
              <a:pPr/>
              <a:t>2</a:t>
            </a:fld>
            <a:endParaRPr lang="ru-RU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AB1C8-A8FC-4A75-89AD-CA9EC9DEBEE1}" type="slidenum">
              <a:rPr lang="ru-RU" smtClean="0">
                <a:ea typeface="ヒラギノ角ゴ Pro W3"/>
                <a:cs typeface="ヒラギノ角ゴ Pro W3"/>
              </a:rPr>
              <a:pPr/>
              <a:t>3</a:t>
            </a:fld>
            <a:endParaRPr lang="ru-RU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0B8640-FB63-45D6-BD2E-1C2DE7A95C53}" type="slidenum">
              <a:rPr lang="ru-RU" smtClean="0">
                <a:ea typeface="ヒラギノ角ゴ Pro W3"/>
                <a:cs typeface="ヒラギノ角ゴ Pro W3"/>
              </a:rPr>
              <a:pPr/>
              <a:t>4</a:t>
            </a:fld>
            <a:endParaRPr lang="ru-RU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ＭＳ Ｐゴシック" pitchFamily="34" charset="-128"/>
            </a:endParaRP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573B5D-A59B-455C-82F9-368F9205D9F3}" type="slidenum">
              <a:rPr lang="ru-RU" smtClean="0">
                <a:ea typeface="ヒラギノ角ゴ Pro W3"/>
                <a:cs typeface="ヒラギノ角ゴ Pro W3"/>
              </a:rPr>
              <a:pPr/>
              <a:t>5</a:t>
            </a:fld>
            <a:endParaRPr lang="ru-RU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60314-2838-4696-97B3-F8CDA48ADEE6}" type="slidenum">
              <a:rPr lang="ru-RU" smtClean="0">
                <a:ea typeface="ヒラギノ角ゴ Pro W3"/>
                <a:cs typeface="ヒラギノ角ゴ Pro W3"/>
              </a:rPr>
              <a:pPr/>
              <a:t>6</a:t>
            </a:fld>
            <a:endParaRPr lang="ru-RU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E14FB-7B76-471D-A66E-73AA0B29B65C}" type="slidenum">
              <a:rPr lang="ru-RU" smtClean="0">
                <a:latin typeface="Arial Cyr" pitchFamily="34" charset="0"/>
                <a:ea typeface="ＭＳ Ｐゴシック" pitchFamily="34" charset="-128"/>
              </a:rPr>
              <a:pPr/>
              <a:t>7</a:t>
            </a:fld>
            <a:endParaRPr lang="ru-RU" smtClean="0">
              <a:latin typeface="Arial Cyr" pitchFamily="34" charset="0"/>
              <a:ea typeface="ＭＳ Ｐゴシック" pitchFamily="34" charset="-128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ru-RU" smtClean="0">
              <a:latin typeface="Arial Cyr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393700"/>
            <a:ext cx="1874837" cy="5607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LEFT_0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3" descr="LEFT_0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711325"/>
            <a:ext cx="750093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Arial Unicode MS" charset="0"/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Arial Unicode MS" charset="0"/>
            </a:endParaRPr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19913" y="366713"/>
            <a:ext cx="1871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8096250" y="6242050"/>
            <a:ext cx="1047750" cy="241300"/>
            <a:chOff x="5100" y="3932"/>
            <a:chExt cx="660" cy="152"/>
          </a:xfrm>
        </p:grpSpPr>
        <p:sp>
          <p:nvSpPr>
            <p:cNvPr id="1035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  <a:defRPr/>
              </a:pPr>
              <a:endParaRPr lang="en-US">
                <a:ea typeface="ＭＳ Ｐゴシック" charset="0"/>
                <a:cs typeface="Arial Unicode MS" charset="0"/>
              </a:endParaRPr>
            </a:p>
          </p:txBody>
        </p:sp>
      </p:grpSp>
      <p:sp>
        <p:nvSpPr>
          <p:cNvPr id="1034" name="Rectangle 19"/>
          <p:cNvSpPr>
            <a:spLocks noChangeArrowheads="1"/>
          </p:cNvSpPr>
          <p:nvPr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fld id="{31698D0B-FE1D-440A-8F18-81B8CFE3DBDC}" type="slidenum">
              <a:rPr lang="ru-RU" b="1">
                <a:ea typeface="ヒラギノ角ゴ Pro W3" charset="0"/>
                <a:cs typeface="ヒラギノ角ゴ Pro W3" charset="0"/>
              </a:rPr>
              <a:pPr eaLnBrk="0" hangingPunct="0">
                <a:defRPr/>
              </a:pPr>
              <a:t>‹#›</a:t>
            </a:fld>
            <a:endParaRPr lang="ru-RU">
              <a:ea typeface="ヒラギノ角ゴ Pro W3" charset="0"/>
              <a:cs typeface="ヒラギノ角ゴ Pro W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ＭＳ Ｐゴシック" charset="0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3" descr="ray_01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0" name="Group 7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5" name="AutoShape 49"/>
            <p:cNvSpPr>
              <a:spLocks noChangeArrowheads="1"/>
            </p:cNvSpPr>
            <p:nvPr/>
          </p:nvSpPr>
          <p:spPr bwMode="auto">
            <a:xfrm>
              <a:off x="60" y="52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17416" name="AutoShape 50"/>
            <p:cNvSpPr>
              <a:spLocks noChangeArrowheads="1"/>
            </p:cNvSpPr>
            <p:nvPr/>
          </p:nvSpPr>
          <p:spPr bwMode="auto">
            <a:xfrm>
              <a:off x="5372" y="52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17417" name="AutoShape 51"/>
            <p:cNvSpPr>
              <a:spLocks noChangeArrowheads="1"/>
            </p:cNvSpPr>
            <p:nvPr/>
          </p:nvSpPr>
          <p:spPr bwMode="auto">
            <a:xfrm>
              <a:off x="60" y="3937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17418" name="AutoShape 52"/>
            <p:cNvSpPr>
              <a:spLocks noChangeArrowheads="1"/>
            </p:cNvSpPr>
            <p:nvPr/>
          </p:nvSpPr>
          <p:spPr bwMode="auto">
            <a:xfrm>
              <a:off x="5372" y="3937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17419" name="Rectangle 53"/>
            <p:cNvSpPr>
              <a:spLocks noChangeArrowheads="1"/>
            </p:cNvSpPr>
            <p:nvPr/>
          </p:nvSpPr>
          <p:spPr bwMode="auto">
            <a:xfrm>
              <a:off x="0" y="0"/>
              <a:ext cx="228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17420" name="Rectangle 54"/>
            <p:cNvSpPr>
              <a:spLocks noChangeArrowheads="1"/>
            </p:cNvSpPr>
            <p:nvPr/>
          </p:nvSpPr>
          <p:spPr bwMode="auto">
            <a:xfrm>
              <a:off x="5540" y="0"/>
              <a:ext cx="22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17421" name="Rectangle 55"/>
            <p:cNvSpPr>
              <a:spLocks noChangeArrowheads="1"/>
            </p:cNvSpPr>
            <p:nvPr/>
          </p:nvSpPr>
          <p:spPr bwMode="auto">
            <a:xfrm>
              <a:off x="0" y="0"/>
              <a:ext cx="5760" cy="2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17422" name="Rectangle 56"/>
            <p:cNvSpPr>
              <a:spLocks noChangeArrowheads="1"/>
            </p:cNvSpPr>
            <p:nvPr/>
          </p:nvSpPr>
          <p:spPr bwMode="auto">
            <a:xfrm>
              <a:off x="0" y="4105"/>
              <a:ext cx="5760" cy="2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</p:grpSp>
      <p:sp>
        <p:nvSpPr>
          <p:cNvPr id="17412" name="Rectangle 44"/>
          <p:cNvSpPr txBox="1">
            <a:spLocks noChangeArrowheads="1"/>
          </p:cNvSpPr>
          <p:nvPr/>
        </p:nvSpPr>
        <p:spPr bwMode="auto">
          <a:xfrm>
            <a:off x="3434316" y="1623219"/>
            <a:ext cx="4692097" cy="283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ct val="110000"/>
              </a:lnSpc>
            </a:pPr>
            <a:r>
              <a:rPr lang="ru-RU" sz="4000" b="1" dirty="0" smtClean="0">
                <a:solidFill>
                  <a:srgbClr val="00703C"/>
                </a:solidFill>
                <a:latin typeface="Arial Cyr" pitchFamily="34" charset="0"/>
                <a:cs typeface="Calibri" pitchFamily="34" charset="0"/>
              </a:rPr>
              <a:t>Образовательный кредит с государственной поддержкой</a:t>
            </a:r>
            <a:endParaRPr lang="ru-RU" sz="4000" b="1" dirty="0">
              <a:solidFill>
                <a:srgbClr val="00703C"/>
              </a:solidFill>
              <a:latin typeface="Arial Cyr" pitchFamily="34" charset="0"/>
              <a:cs typeface="Calibri" pitchFamily="34" charset="0"/>
            </a:endParaRPr>
          </a:p>
        </p:txBody>
      </p:sp>
      <p:pic>
        <p:nvPicPr>
          <p:cNvPr id="1026" name="Picture 2" descr="C:\Users\stanevadv\Desktop\Безымянный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389302"/>
            <a:ext cx="2276475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350" y="3709988"/>
            <a:ext cx="8413750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971550" y="1287463"/>
            <a:ext cx="7829550" cy="41275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Условия предоставления</a:t>
            </a:r>
            <a:endParaRPr lang="ru-RU" sz="1400" b="1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Нашивка 4"/>
          <p:cNvSpPr/>
          <p:nvPr/>
        </p:nvSpPr>
        <p:spPr>
          <a:xfrm>
            <a:off x="971600" y="178304"/>
            <a:ext cx="5544616" cy="6480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0013" tIns="33338" rIns="33338" bIns="33338" spcCol="1270" anchor="ctr"/>
          <a:lstStyle/>
          <a:p>
            <a:pPr defTabSz="1111250">
              <a:spcAft>
                <a:spcPct val="35000"/>
              </a:spcAft>
              <a:defRPr/>
            </a:pPr>
            <a:r>
              <a:rPr lang="ru-RU" sz="1600" b="1" dirty="0">
                <a:solidFill>
                  <a:srgbClr val="007A3C"/>
                </a:solidFill>
                <a:latin typeface="+mj-lt"/>
                <a:ea typeface="ヒラギノ角ゴ Pro W3" pitchFamily="-128" charset="-128"/>
                <a:cs typeface="Calibri" pitchFamily="34" charset="0"/>
              </a:rPr>
              <a:t>ОБРАЗОВАТЕЛЬНЫЙ КРЕДИТ</a:t>
            </a: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9666288" y="4303713"/>
            <a:ext cx="185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8316913" y="6527800"/>
            <a:ext cx="8397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  <a:cs typeface="Arial Unicode MS" charset="0"/>
              </a:rPr>
              <a:t>В начало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0"/>
              <a:cs typeface="Arial Unicode MS" charset="0"/>
            </a:endParaRPr>
          </a:p>
        </p:txBody>
      </p:sp>
      <p:sp>
        <p:nvSpPr>
          <p:cNvPr id="19464" name="Rectangle 3"/>
          <p:cNvSpPr>
            <a:spLocks noChangeArrowheads="1"/>
          </p:cNvSpPr>
          <p:nvPr/>
        </p:nvSpPr>
        <p:spPr bwMode="auto">
          <a:xfrm>
            <a:off x="0" y="-1230313"/>
            <a:ext cx="413067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ru-RU" sz="1000">
                <a:solidFill>
                  <a:srgbClr val="262626"/>
                </a:solidFill>
                <a:latin typeface="inherit"/>
                <a:cs typeface="Arial" charset="0"/>
              </a:rPr>
              <a:t>  </a:t>
            </a:r>
            <a:r>
              <a:rPr lang="ru-RU" sz="15000">
                <a:solidFill>
                  <a:srgbClr val="262626"/>
                </a:solidFill>
                <a:latin typeface="inherit"/>
                <a:cs typeface="Arial" charset="0"/>
              </a:rPr>
              <a:t> </a:t>
            </a:r>
            <a:r>
              <a:rPr lang="ru-RU" sz="1000">
                <a:solidFill>
                  <a:srgbClr val="262626"/>
                </a:solidFill>
                <a:latin typeface="inherit"/>
                <a:cs typeface="Arial" charset="0"/>
              </a:rPr>
              <a:t>                                                                                                    </a:t>
            </a:r>
          </a:p>
          <a:p>
            <a:pPr eaLnBrk="0" hangingPunct="0"/>
            <a:endParaRPr lang="ru-RU" sz="1000">
              <a:solidFill>
                <a:srgbClr val="262626"/>
              </a:solidFill>
              <a:latin typeface="inherit"/>
              <a:cs typeface="Arial" charset="0"/>
            </a:endParaRPr>
          </a:p>
        </p:txBody>
      </p:sp>
      <p:pic>
        <p:nvPicPr>
          <p:cNvPr id="19465" name="Picture 4" descr="http://www.sberbank.ru/common/img/uploaded/engage/_c/products/credit_obraz_gosobespech2en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05338" y="1328738"/>
            <a:ext cx="3524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93763" y="4327525"/>
            <a:ext cx="742315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Образовательный кредит может быть направлен на оплату </a:t>
            </a:r>
            <a:r>
              <a:rPr lang="ru-RU" sz="1400" dirty="0" smtClean="0">
                <a:solidFill>
                  <a:schemeClr val="tx1"/>
                </a:solidFill>
              </a:rPr>
              <a:t>образовательны</a:t>
            </a:r>
            <a:r>
              <a:rPr lang="ru-RU" sz="1400" dirty="0">
                <a:solidFill>
                  <a:schemeClr val="tx1"/>
                </a:solidFill>
              </a:rPr>
              <a:t>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услуг, услуг проживания в общежитиях РГГМУ, а так же иных сопутствующих образовательному процессу услуг. 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Сумма кредита</a:t>
            </a: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Сумма кредита: до 100% стоимости </a:t>
            </a:r>
            <a:r>
              <a:rPr lang="ru-RU" dirty="0" smtClean="0">
                <a:solidFill>
                  <a:schemeClr val="tx1"/>
                </a:solidFill>
              </a:rPr>
              <a:t>обучения</a:t>
            </a:r>
            <a:endParaRPr lang="ru-RU" dirty="0" smtClean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Процентная ставка: </a:t>
            </a: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7,75% в рублях</a:t>
            </a: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Срок кредита: </a:t>
            </a: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Срок обучения, увеличенный на 10 лет</a:t>
            </a: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2"/>
          <p:cNvSpPr>
            <a:spLocks noGrp="1"/>
          </p:cNvSpPr>
          <p:nvPr>
            <p:ph idx="1"/>
          </p:nvPr>
        </p:nvSpPr>
        <p:spPr>
          <a:xfrm>
            <a:off x="971550" y="1223963"/>
            <a:ext cx="8172450" cy="412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Условия кредитования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21" name="Нашивка 4"/>
          <p:cNvSpPr/>
          <p:nvPr/>
        </p:nvSpPr>
        <p:spPr>
          <a:xfrm>
            <a:off x="971600" y="335688"/>
            <a:ext cx="6381700" cy="6480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0013" tIns="33338" rIns="33338" bIns="33338" spcCol="1270" anchor="ctr"/>
          <a:lstStyle/>
          <a:p>
            <a:pPr defTabSz="1111250">
              <a:lnSpc>
                <a:spcPct val="7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rgbClr val="007A3C"/>
                </a:solidFill>
                <a:latin typeface="+mj-lt"/>
                <a:ea typeface="ヒラギノ角ゴ Pro W3" pitchFamily="-128" charset="-128"/>
                <a:cs typeface="Calibri" pitchFamily="34" charset="0"/>
              </a:rPr>
              <a:t>ОБРАЗОВАТЕЛЬНЫЙ КРЕДИТ</a:t>
            </a:r>
          </a:p>
        </p:txBody>
      </p:sp>
      <p:sp>
        <p:nvSpPr>
          <p:cNvPr id="31" name="TextBox 30">
            <a:hlinkClick r:id="rId3" action="ppaction://hlinksldjump"/>
          </p:cNvPr>
          <p:cNvSpPr txBox="1"/>
          <p:nvPr/>
        </p:nvSpPr>
        <p:spPr>
          <a:xfrm>
            <a:off x="8316913" y="6527800"/>
            <a:ext cx="8397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  <a:cs typeface="Arial Unicode MS" charset="0"/>
              </a:rPr>
              <a:t>В начало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0"/>
              <a:cs typeface="Arial Unicode MS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947738" y="1973263"/>
            <a:ext cx="8172450" cy="41275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>
              <a:lnSpc>
                <a:spcPct val="110000"/>
              </a:lnSpc>
              <a:buFontTx/>
              <a:buChar char="-"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charset="0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791931"/>
              </p:ext>
            </p:extLst>
          </p:nvPr>
        </p:nvGraphicFramePr>
        <p:xfrm>
          <a:off x="1105785" y="1275710"/>
          <a:ext cx="6730410" cy="5097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2102"/>
                <a:gridCol w="4778308"/>
              </a:tblGrid>
              <a:tr h="169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Валюта кредита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08" marR="8808" marT="8808" marB="8808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Рубли РФ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08" marR="8808" marT="8808" marB="8808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69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Комиссия за выдачу кредита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08" marR="8808" marT="8808" marB="8808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отсутствует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08" marR="8808" marT="8808" marB="8808" anchor="ctr"/>
                </a:tc>
              </a:tr>
              <a:tr h="1234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Процентная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ставка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808" marR="8808" marT="8808" marB="8808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Совокупная процентная ставка по кредиту равна ставке рефинансирования ЦБ РФ, действующей на дату заключения кредитного договора, увеличенной на пять пунктов.</a:t>
                      </a:r>
                      <a:br>
                        <a:rPr lang="ru-RU" sz="1000" dirty="0" smtClean="0"/>
                      </a:br>
                      <a:r>
                        <a:rPr lang="ru-RU" sz="1000" dirty="0" smtClean="0"/>
                        <a:t>При этом: </a:t>
                      </a:r>
                    </a:p>
                    <a:p>
                      <a:r>
                        <a:rPr lang="ru-RU" sz="1000" dirty="0" smtClean="0"/>
                        <a:t>- ¼ ставки рефинансирования ЦБ РФ, увеличенная на пять пунктов (7,75%*) — уплачивается заемщиком;</a:t>
                      </a:r>
                      <a:br>
                        <a:rPr lang="ru-RU" sz="1000" dirty="0" smtClean="0"/>
                      </a:br>
                      <a:r>
                        <a:rPr lang="ru-RU" sz="1000" dirty="0" smtClean="0"/>
                        <a:t>- ¾ ставки рефинансирования ЦБ РФ (8,25%*) — субсидируется государством.</a:t>
                      </a:r>
                      <a:br>
                        <a:rPr lang="ru-RU" sz="1000" dirty="0" smtClean="0"/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08" marR="8808" marT="8808" marB="8808" anchor="ctr"/>
                </a:tc>
              </a:tr>
              <a:tr h="36496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</a:rPr>
                        <a:t>умма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кредита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 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Соответствует стоимости обучения.</a:t>
                      </a:r>
                      <a:br>
                        <a:rPr lang="ru-RU" sz="900" dirty="0"/>
                      </a:br>
                      <a:r>
                        <a:rPr lang="ru-RU" sz="900" dirty="0"/>
                        <a:t>Платежеспособность заемщика не учитывается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 anchor="ctr"/>
                </a:tc>
              </a:tr>
              <a:tr h="407384">
                <a:tc>
                  <a:txBody>
                    <a:bodyPr/>
                    <a:lstStyle/>
                    <a:p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Срок кредита</a:t>
                      </a:r>
                    </a:p>
                    <a:p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900" dirty="0">
                          <a:solidFill>
                            <a:schemeClr val="tx1"/>
                          </a:solidFill>
                        </a:rPr>
                      </a:b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/>
                        <a:t>Срок обучения, увеличенный на 10 лет, отведенных для погашения кредита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 anchor="ctr"/>
                </a:tc>
              </a:tr>
              <a:tr h="2007288">
                <a:tc>
                  <a:txBody>
                    <a:bodyPr/>
                    <a:lstStyle/>
                    <a:p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Льготный период по погашению кредита и части процентов</a:t>
                      </a:r>
                    </a:p>
                    <a:p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       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На период обучения и дополнительно 3 месяца заемщику предоставляется отсрочка по выплате:</a:t>
                      </a:r>
                      <a:br>
                        <a:rPr lang="ru-RU" sz="900" dirty="0"/>
                      </a:br>
                      <a:endParaRPr lang="ru-RU" sz="900" dirty="0"/>
                    </a:p>
                    <a:p>
                      <a:r>
                        <a:rPr lang="ru-RU" sz="900" dirty="0"/>
                        <a:t>- основного долга по кредиту;</a:t>
                      </a:r>
                      <a:br>
                        <a:rPr lang="ru-RU" sz="900" dirty="0"/>
                      </a:br>
                      <a:r>
                        <a:rPr lang="ru-RU" sz="900" dirty="0"/>
                        <a:t>- части платежей по процентам за 1-ый и 2-ой годы пользования кредитом (или за период</a:t>
                      </a:r>
                      <a:r>
                        <a:rPr lang="ru-RU" sz="900" dirty="0" smtClean="0"/>
                        <a:t>,</a:t>
                      </a:r>
                      <a:r>
                        <a:rPr lang="en-US" sz="900" dirty="0" smtClean="0"/>
                        <a:t> </a:t>
                      </a:r>
                      <a:r>
                        <a:rPr lang="ru-RU" sz="900" dirty="0" smtClean="0"/>
                        <a:t>оставшийся </a:t>
                      </a:r>
                      <a:r>
                        <a:rPr lang="ru-RU" sz="900" dirty="0"/>
                        <a:t>до окончания обучения в вузе, если он составляет менее 2-х лет), исходя из процентной ставки Заемщика: 60 % от суммы платежа в течение первого года пользования кредитом, 40% от суммы платежа в течение второго года пользования кредитом.</a:t>
                      </a:r>
                      <a:br>
                        <a:rPr lang="ru-RU" sz="900" dirty="0"/>
                      </a:br>
                      <a:endParaRPr lang="ru-RU" sz="900" dirty="0"/>
                    </a:p>
                    <a:p>
                      <a:r>
                        <a:rPr lang="ru-RU" sz="900" dirty="0"/>
                        <a:t/>
                      </a:r>
                      <a:br>
                        <a:rPr lang="ru-RU" sz="900" dirty="0"/>
                      </a:br>
                      <a:r>
                        <a:rPr lang="ru-RU" sz="900" dirty="0"/>
                        <a:t>Начиная с третьего года пользования кредитом, проценты уплачиваются Заемщиком в полном объеме. </a:t>
                      </a:r>
                    </a:p>
                    <a:p>
                      <a:r>
                        <a:rPr lang="ru-RU" sz="900" dirty="0"/>
                        <a:t> </a:t>
                      </a:r>
                    </a:p>
                  </a:txBody>
                  <a:tcPr anchor="ctr"/>
                </a:tc>
              </a:tr>
              <a:tr h="501822">
                <a:tc>
                  <a:txBody>
                    <a:bodyPr/>
                    <a:lstStyle/>
                    <a:p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Комиссия за выдачу кредита</a:t>
                      </a:r>
                    </a:p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Обеспечение по кредиту</a:t>
                      </a:r>
                    </a:p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Страхование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900" dirty="0">
                          <a:solidFill>
                            <a:schemeClr val="tx1"/>
                          </a:solidFill>
                        </a:rPr>
                      </a:b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Отсутствуют</a:t>
                      </a:r>
                      <a:endParaRPr lang="ru-RU" sz="9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ашивка 4"/>
          <p:cNvSpPr/>
          <p:nvPr/>
        </p:nvSpPr>
        <p:spPr>
          <a:xfrm>
            <a:off x="971600" y="213465"/>
            <a:ext cx="6120680" cy="6480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0013" tIns="33338" rIns="33338" bIns="33338" spcCol="1270" anchor="ctr"/>
          <a:lstStyle/>
          <a:p>
            <a:pPr defTabSz="1111250">
              <a:lnSpc>
                <a:spcPct val="7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rgbClr val="007A3C"/>
                </a:solidFill>
                <a:latin typeface="+mj-lt"/>
                <a:ea typeface="ヒラギノ角ゴ Pro W3" pitchFamily="-128" charset="-128"/>
                <a:cs typeface="Calibri" pitchFamily="34" charset="0"/>
              </a:rPr>
              <a:t>ОБРАЗОВАТЕЛЬНЫЙ КРЕДИТ</a:t>
            </a: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8316913" y="6527800"/>
            <a:ext cx="8397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  <a:cs typeface="Arial Unicode MS" charset="0"/>
              </a:rPr>
              <a:t>В начало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0"/>
              <a:cs typeface="Arial Unicode MS" charset="0"/>
            </a:endParaRPr>
          </a:p>
        </p:txBody>
      </p:sp>
      <p:sp>
        <p:nvSpPr>
          <p:cNvPr id="23557" name="Прямоугольник 2"/>
          <p:cNvSpPr>
            <a:spLocks noChangeArrowheads="1"/>
          </p:cNvSpPr>
          <p:nvPr/>
        </p:nvSpPr>
        <p:spPr bwMode="auto">
          <a:xfrm>
            <a:off x="971550" y="1222375"/>
            <a:ext cx="4589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Требования к заемщикам  </a:t>
            </a:r>
            <a:r>
              <a:rPr lang="ru-RU" sz="2000"/>
              <a:t>к </a:t>
            </a:r>
            <a:r>
              <a:rPr lang="ru-RU"/>
              <a:t>заемщикам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03893"/>
              </p:ext>
            </p:extLst>
          </p:nvPr>
        </p:nvGraphicFramePr>
        <p:xfrm>
          <a:off x="1073150" y="1766888"/>
          <a:ext cx="7260970" cy="77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2403"/>
                <a:gridCol w="4038567"/>
              </a:tblGrid>
              <a:tr h="447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Возраст на момент предоставления кредита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не менее 14 лет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Стаж работы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Не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 требуется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3569" name="Picture 1" descr="F:\Для Наташи\biblioteka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76725" y="2963863"/>
            <a:ext cx="405765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550" y="2765425"/>
            <a:ext cx="30607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Кредит может быть предоставлен гражданам РФ в возрасте от 14 лет*, студентам организаций, осуществляющих образовательную деятельность. 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Лицам не достигшим </a:t>
            </a: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18-летнего возраста, кредиты предоставляются только при наличии разрешения органов опеки и попечительства и письменного согласия законных </a:t>
            </a: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представителей. </a:t>
            </a: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</p:txBody>
      </p:sp>
      <p:sp>
        <p:nvSpPr>
          <p:cNvPr id="23571" name="Прямоугольник 5"/>
          <p:cNvSpPr>
            <a:spLocks noChangeArrowheads="1"/>
          </p:cNvSpPr>
          <p:nvPr/>
        </p:nvSpPr>
        <p:spPr bwMode="auto">
          <a:xfrm>
            <a:off x="971550" y="5891213"/>
            <a:ext cx="7065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>
                <a:solidFill>
                  <a:schemeClr val="tx1"/>
                </a:solidFill>
              </a:rPr>
              <a:t>*Возможность получения кредита несовершеннолетними лицами, в отношении которых установлено попечительство, исключена (в соответствии со ст.19 ФЗ «Об опеке и попечительстве» от 24.04.2008 г. №48-ФЗ).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>
          <a:xfrm>
            <a:off x="917575" y="1168399"/>
            <a:ext cx="7829550" cy="4143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Требуемые документы </a:t>
            </a:r>
            <a:endParaRPr lang="ru-RU" sz="1400" b="1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Нашивка 4"/>
          <p:cNvSpPr/>
          <p:nvPr/>
        </p:nvSpPr>
        <p:spPr>
          <a:xfrm>
            <a:off x="971600" y="178304"/>
            <a:ext cx="5544616" cy="6480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0013" tIns="33338" rIns="33338" bIns="33338" spcCol="1270" anchor="ctr"/>
          <a:lstStyle/>
          <a:p>
            <a:pPr defTabSz="1111250">
              <a:lnSpc>
                <a:spcPct val="7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rgbClr val="007A3C"/>
                </a:solidFill>
                <a:latin typeface="+mj-lt"/>
                <a:ea typeface="ヒラギノ角ゴ Pro W3" pitchFamily="-128" charset="-128"/>
                <a:cs typeface="Calibri" pitchFamily="34" charset="0"/>
              </a:rPr>
              <a:t>ОБРАЗОВАТЕЛЬНЫЙ КРЕДИТ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8316913" y="6527800"/>
            <a:ext cx="8397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  <a:cs typeface="Arial Unicode MS" charset="0"/>
              </a:rPr>
              <a:t>В начало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0"/>
              <a:cs typeface="Arial Unicode MS" charset="0"/>
            </a:endParaRPr>
          </a:p>
        </p:txBody>
      </p:sp>
      <p:pic>
        <p:nvPicPr>
          <p:cNvPr id="15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7575" y="1499192"/>
            <a:ext cx="8280400" cy="502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971548" y="1499192"/>
            <a:ext cx="3781425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Для рассмотрения кредитной заявки необходимы</a:t>
            </a: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: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Заявление-анкета;</a:t>
            </a: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паспорт;</a:t>
            </a: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Договор </a:t>
            </a: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о </a:t>
            </a: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предоставлении платных </a:t>
            </a: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образовательных услуг, заключенный с организацией, осуществляющей образовательную деятельность</a:t>
            </a: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endParaRPr lang="ru-RU" dirty="0" smtClean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>
              <a:defRPr/>
            </a:pPr>
            <a:r>
              <a:rPr lang="ru-RU" b="1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В случае, если Заемщик не достиг 18 лет</a:t>
            </a: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дополнительно паспорта законных(ого) представителей(я);</a:t>
            </a: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разрешение органов опеки и попечительства на заключение Заемщиком Кредитного договора и совершение действий, связанных с исполнением возникающих у него в связи с этим обязательств (в </a:t>
            </a: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том числе </a:t>
            </a: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списание полученных в счет предоставленного кредита денежных средств по целевому назначению, оформление поручения Банку на списание со счета денежных средств в счет погашения </a:t>
            </a:r>
            <a:r>
              <a:rPr lang="ru-RU" dirty="0" smtClean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кредита);</a:t>
            </a: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письменное согласие законных представителей Заемщика;</a:t>
            </a: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tx1"/>
                </a:solidFill>
                <a:ea typeface="ＭＳ Ｐゴシック" charset="0"/>
                <a:cs typeface="Arial Unicode MS" charset="0"/>
              </a:rPr>
              <a:t>свидетельство о рождении Заемщика.</a:t>
            </a: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endParaRPr lang="ru-RU" dirty="0" smtClean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  <a:ea typeface="ＭＳ Ｐゴシック" charset="0"/>
              <a:cs typeface="Arial Unicode MS" charset="0"/>
            </a:endParaRPr>
          </a:p>
        </p:txBody>
      </p:sp>
      <p:pic>
        <p:nvPicPr>
          <p:cNvPr id="25608" name="Picture 2" descr="F:\Для Наташи\untitled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57775" y="2615655"/>
            <a:ext cx="3810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823137" y="1153153"/>
            <a:ext cx="8172450" cy="26097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Получение и обслуживание кредита </a:t>
            </a:r>
          </a:p>
        </p:txBody>
      </p:sp>
      <p:sp>
        <p:nvSpPr>
          <p:cNvPr id="21" name="Нашивка 4"/>
          <p:cNvSpPr/>
          <p:nvPr/>
        </p:nvSpPr>
        <p:spPr>
          <a:xfrm>
            <a:off x="971600" y="322320"/>
            <a:ext cx="6120680" cy="6480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0013" tIns="33338" rIns="33338" bIns="33338" spcCol="1270" anchor="ctr"/>
          <a:lstStyle/>
          <a:p>
            <a:pPr defTabSz="1111250">
              <a:lnSpc>
                <a:spcPct val="7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rgbClr val="007A3C"/>
                </a:solidFill>
                <a:latin typeface="+mj-lt"/>
                <a:ea typeface="ヒラギノ角ゴ Pro W3" pitchFamily="-128" charset="-128"/>
                <a:cs typeface="Calibri" pitchFamily="34" charset="0"/>
              </a:rPr>
              <a:t>ОБРАЗОВАТЕЛЬНЫЙ КРЕДИТ</a:t>
            </a: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8316913" y="6527800"/>
            <a:ext cx="8397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  <a:cs typeface="Arial Unicode MS" charset="0"/>
              </a:rPr>
              <a:t>В начало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0"/>
              <a:cs typeface="Arial Unicode MS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713612"/>
              </p:ext>
            </p:extLst>
          </p:nvPr>
        </p:nvGraphicFramePr>
        <p:xfrm>
          <a:off x="875414" y="1502020"/>
          <a:ext cx="786139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696"/>
                <a:gridCol w="3930696"/>
              </a:tblGrid>
              <a:tr h="325671">
                <a:tc>
                  <a:txBody>
                    <a:bodyPr/>
                    <a:lstStyle/>
                    <a:p>
                      <a:r>
                        <a:rPr lang="ru-RU" sz="800" dirty="0"/>
                        <a:t>Срок рассмотрения кредитной заявки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От  </a:t>
                      </a:r>
                      <a:r>
                        <a:rPr lang="ru-RU" sz="800" dirty="0"/>
                        <a:t>4 </a:t>
                      </a:r>
                      <a:r>
                        <a:rPr lang="ru-RU" sz="800" dirty="0" smtClean="0"/>
                        <a:t>до 10 рабочих </a:t>
                      </a:r>
                      <a:r>
                        <a:rPr lang="ru-RU" sz="800" dirty="0"/>
                        <a:t>дней со дня предоставления полного пакета документов.</a:t>
                      </a:r>
                    </a:p>
                  </a:txBody>
                  <a:tcPr anchor="ctr"/>
                </a:tc>
              </a:tr>
              <a:tr h="1391505">
                <a:tc>
                  <a:txBody>
                    <a:bodyPr/>
                    <a:lstStyle/>
                    <a:p>
                      <a:r>
                        <a:rPr lang="ru-RU" sz="800" dirty="0"/>
                        <a:t>Порядок предоставления кредита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В безналичном порядке путем зачисления суммы кредита/его части на текущий счет Заемщика, открытый в Банке, с одновременным перечислением суммы кредита/его части на счет Образовательного учреждения на основании оформленного Заемщиком поручения. </a:t>
                      </a:r>
                      <a:br>
                        <a:rPr lang="ru-RU" sz="800" dirty="0"/>
                      </a:br>
                      <a:r>
                        <a:rPr lang="ru-RU" sz="800" dirty="0"/>
                        <a:t/>
                      </a:r>
                      <a:br>
                        <a:rPr lang="ru-RU" sz="800" dirty="0"/>
                      </a:br>
                      <a:r>
                        <a:rPr lang="ru-RU" sz="800" dirty="0"/>
                        <a:t>Валюта текущего счета должна соответствовать валюте кредита. </a:t>
                      </a:r>
                      <a:br>
                        <a:rPr lang="ru-RU" sz="800" dirty="0"/>
                      </a:br>
                      <a:r>
                        <a:rPr lang="ru-RU" sz="800" dirty="0"/>
                        <a:t>- единовременно на основании кредитного договора (при выдаче кредита на цели оплаты обучения за один семестр</a:t>
                      </a:r>
                      <a:r>
                        <a:rPr lang="ru-RU" sz="800" dirty="0" smtClean="0"/>
                        <a:t>);</a:t>
                      </a:r>
                      <a:r>
                        <a:rPr lang="ru-RU" sz="800" dirty="0"/>
                        <a:t/>
                      </a:r>
                      <a:br>
                        <a:rPr lang="ru-RU" sz="800" dirty="0"/>
                      </a:br>
                      <a:r>
                        <a:rPr lang="ru-RU" sz="800" dirty="0"/>
                        <a:t>- частями на основании договора об открытии </a:t>
                      </a:r>
                      <a:r>
                        <a:rPr lang="ru-RU" sz="800" dirty="0" smtClean="0"/>
                        <a:t>не возобновляемой </a:t>
                      </a:r>
                      <a:r>
                        <a:rPr lang="ru-RU" sz="800" dirty="0"/>
                        <a:t>кредитной линии (каждая часть должна выдаваться на оплату обучения только одного семестра). </a:t>
                      </a:r>
                    </a:p>
                  </a:txBody>
                  <a:tcPr anchor="ctr"/>
                </a:tc>
              </a:tr>
              <a:tr h="1509931">
                <a:tc>
                  <a:txBody>
                    <a:bodyPr/>
                    <a:lstStyle/>
                    <a:p>
                      <a:r>
                        <a:rPr lang="ru-RU" sz="800" dirty="0"/>
                        <a:t>Порядок погашения кредита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Производится ежемесячно в соответствии с графиком платежей, который состоит из двух временных интервалов</a:t>
                      </a:r>
                      <a:r>
                        <a:rPr lang="ru-RU" sz="800" dirty="0" smtClean="0"/>
                        <a:t>:</a:t>
                      </a:r>
                      <a:r>
                        <a:rPr lang="ru-RU" sz="800" dirty="0"/>
                        <a:t/>
                      </a:r>
                      <a:br>
                        <a:rPr lang="ru-RU" sz="800" dirty="0"/>
                      </a:br>
                      <a:r>
                        <a:rPr lang="ru-RU" sz="800" dirty="0"/>
                        <a:t>- первый интервал приравнивается к сроку действия отсрочки (период обучения Заемщика и дополнительно 3 месяца) и включает в себя платежи только по уплате процентов за пользование кредитом, которые осуществляются Заемщиком ежемесячно в день, соответствующий дню окончания обучения в организации, осуществляющей образовательную деятельность;</a:t>
                      </a:r>
                      <a:br>
                        <a:rPr lang="ru-RU" sz="800" dirty="0"/>
                      </a:br>
                      <a:r>
                        <a:rPr lang="ru-RU" sz="800" dirty="0"/>
                        <a:t>- второй интервал начинается с момента завершения периода отсрочки и включает в себя </a:t>
                      </a:r>
                      <a:r>
                        <a:rPr lang="ru-RU" sz="800" dirty="0" err="1"/>
                        <a:t>аннуитетные</a:t>
                      </a:r>
                      <a:r>
                        <a:rPr lang="ru-RU" sz="800" dirty="0"/>
                        <a:t> (равные) платежи по погашению основного долга, процентов за пользование кредитом и процентов, по уплате которых была предоставлена отсрочка. </a:t>
                      </a:r>
                    </a:p>
                  </a:txBody>
                  <a:tcPr anchor="ctr"/>
                </a:tc>
              </a:tr>
              <a:tr h="799375">
                <a:tc>
                  <a:txBody>
                    <a:bodyPr/>
                    <a:lstStyle/>
                    <a:p>
                      <a:r>
                        <a:rPr lang="ru-RU" sz="800" dirty="0"/>
                        <a:t>Условия досрочного погашения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/>
                        <a:t>Осуществляется по заявлению, содержащему дату досрочного погашения, сумму и счет, с которого будет осуществляться перечисление денежных средств. Дата досрочного погашения, указываемая в заявлении, должна приходиться исключительно на рабочий день.</a:t>
                      </a:r>
                      <a:br>
                        <a:rPr lang="ru-RU" sz="800"/>
                      </a:br>
                      <a:r>
                        <a:rPr lang="ru-RU" sz="800"/>
                        <a:t>Минимальный размер досрочно возвращаемого кредита неограничен.</a:t>
                      </a:r>
                      <a:br>
                        <a:rPr lang="ru-RU" sz="800"/>
                      </a:br>
                      <a:r>
                        <a:rPr lang="ru-RU" sz="800"/>
                        <a:t>Плата за досрочное погашение не взимается.</a:t>
                      </a:r>
                    </a:p>
                  </a:txBody>
                  <a:tcPr anchor="ctr"/>
                </a:tc>
              </a:tr>
              <a:tr h="562523">
                <a:tc>
                  <a:txBody>
                    <a:bodyPr/>
                    <a:lstStyle/>
                    <a:p>
                      <a:r>
                        <a:rPr lang="ru-RU" sz="800"/>
                        <a:t>Неустойка за несвоевременное погашение кредита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Неустойка за несвоевременное погашение кредита составляет 20% годовых с суммы просроченного платежа за период просрочки с даты, следующей за датой наступления исполнения обязательства, установленной Договором, по дату погашения Просроченной задолженности по Договору (включительно).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7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750" name="AutoShape 49"/>
            <p:cNvSpPr>
              <a:spLocks noChangeArrowheads="1"/>
            </p:cNvSpPr>
            <p:nvPr/>
          </p:nvSpPr>
          <p:spPr bwMode="auto">
            <a:xfrm>
              <a:off x="60" y="52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31751" name="AutoShape 50"/>
            <p:cNvSpPr>
              <a:spLocks noChangeArrowheads="1"/>
            </p:cNvSpPr>
            <p:nvPr/>
          </p:nvSpPr>
          <p:spPr bwMode="auto">
            <a:xfrm>
              <a:off x="5372" y="52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31752" name="AutoShape 51"/>
            <p:cNvSpPr>
              <a:spLocks noChangeArrowheads="1"/>
            </p:cNvSpPr>
            <p:nvPr/>
          </p:nvSpPr>
          <p:spPr bwMode="auto">
            <a:xfrm>
              <a:off x="60" y="3937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31753" name="AutoShape 52"/>
            <p:cNvSpPr>
              <a:spLocks noChangeArrowheads="1"/>
            </p:cNvSpPr>
            <p:nvPr/>
          </p:nvSpPr>
          <p:spPr bwMode="auto">
            <a:xfrm>
              <a:off x="5372" y="3937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31754" name="Rectangle 53"/>
            <p:cNvSpPr>
              <a:spLocks noChangeArrowheads="1"/>
            </p:cNvSpPr>
            <p:nvPr/>
          </p:nvSpPr>
          <p:spPr bwMode="auto">
            <a:xfrm>
              <a:off x="0" y="0"/>
              <a:ext cx="228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31755" name="Rectangle 54"/>
            <p:cNvSpPr>
              <a:spLocks noChangeArrowheads="1"/>
            </p:cNvSpPr>
            <p:nvPr/>
          </p:nvSpPr>
          <p:spPr bwMode="auto">
            <a:xfrm>
              <a:off x="5540" y="0"/>
              <a:ext cx="22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31756" name="Rectangle 55"/>
            <p:cNvSpPr>
              <a:spLocks noChangeArrowheads="1"/>
            </p:cNvSpPr>
            <p:nvPr/>
          </p:nvSpPr>
          <p:spPr bwMode="auto">
            <a:xfrm>
              <a:off x="0" y="0"/>
              <a:ext cx="5760" cy="2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  <p:sp>
          <p:nvSpPr>
            <p:cNvPr id="31757" name="Rectangle 56"/>
            <p:cNvSpPr>
              <a:spLocks noChangeArrowheads="1"/>
            </p:cNvSpPr>
            <p:nvPr/>
          </p:nvSpPr>
          <p:spPr bwMode="auto">
            <a:xfrm>
              <a:off x="0" y="4105"/>
              <a:ext cx="5760" cy="2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chemeClr val="tx1"/>
                </a:solidFill>
                <a:latin typeface="Arial Cyr" pitchFamily="34" charset="0"/>
              </a:endParaRPr>
            </a:p>
          </p:txBody>
        </p:sp>
      </p:grpSp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2627313" y="4652963"/>
            <a:ext cx="57562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endParaRPr lang="en-US" sz="1800" b="1">
              <a:solidFill>
                <a:srgbClr val="00703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747" name="Picture 33" descr="ray_01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461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2" descr="F:\Для Наташи\perguruan-tingg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338" y="1190846"/>
            <a:ext cx="4211415" cy="473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093535" y="2434855"/>
            <a:ext cx="4434515" cy="1722475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ru-RU" sz="2800" dirty="0" smtClean="0">
                <a:latin typeface="Arial Cyr" pitchFamily="34" charset="0"/>
                <a:ea typeface="ＭＳ Ｐゴシック" pitchFamily="34" charset="-128"/>
                <a:cs typeface="Calibri" pitchFamily="34" charset="0"/>
              </a:rPr>
              <a:t>СПАСИБО ЗА ВНИМАНИЕ!</a:t>
            </a:r>
            <a:endParaRPr lang="ru-RU" sz="2800" i="1" dirty="0" smtClean="0">
              <a:solidFill>
                <a:srgbClr val="595959"/>
              </a:solidFill>
              <a:latin typeface="Arial Cyr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Производственный файл" ma:contentTypeID="0x0101009148F5A04DDD49CBA7127AADA5FB792B00A6B6B0879AF6433691F15134FB60A9820037D88D9CDF06BF47BEEF29DDAB972AB4" ma:contentTypeVersion="5" ma:contentTypeDescription="Производственные файлы для цифровых активов" ma:contentTypeScope="" ma:versionID="65c3a7890fba91825e2e593811a40d88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53aed955-1cac-4db6-b751-b33dba038cb5" targetNamespace="http://schemas.microsoft.com/office/2006/metadata/properties" ma:root="true" ma:fieldsID="b8a934efc569eda71ab54c7d7f768428" ns1:_="" ns2:_="" ns3:_="">
    <xsd:import namespace="http://schemas.microsoft.com/sharepoint/v3"/>
    <xsd:import namespace="http://schemas.microsoft.com/sharepoint/v3/fields"/>
    <xsd:import namespace="53aed955-1cac-4db6-b751-b33dba038cb5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1:ThumbnailExists" minOccurs="0"/>
                <xsd:element ref="ns1:PreviewExists" minOccurs="0"/>
                <xsd:element ref="ns2:ImageWidth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Путь URL-адреса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Тип файла" ma:hidden="true" ma:internalName="File_x0020_Type" ma:readOnly="true">
      <xsd:simpleType>
        <xsd:restriction base="dms:Text"/>
      </xsd:simpleType>
    </xsd:element>
    <xsd:element name="HTML_x0020_File_x0020_Type" ma:index="10" nillable="true" ma:displayName="Тип HTML-файла" ma:hidden="true" ma:internalName="HTML_x0020_File_x0020_Type" ma:readOnly="true">
      <xsd:simpleType>
        <xsd:restriction base="dms:Text"/>
      </xsd:simpleType>
    </xsd:element>
    <xsd:element name="FSObjType" ma:index="11" nillable="true" ma:displayName="Тип элемента" ma:hidden="true" ma:list="Docs" ma:internalName="FSObjType" ma:readOnly="true" ma:showField="FSType">
      <xsd:simpleType>
        <xsd:restriction base="dms:Lookup"/>
      </xsd:simpleType>
    </xsd:element>
    <xsd:element name="ThumbnailExists" ma:index="18" nillable="true" ma:displayName="Эскиз существует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Изображение для просмотра существует" ma:default="FALSE" ma:hidden="true" ma:internalName="PreviewExists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ImageWidth" ma:index="20" nillable="true" ma:displayName="Ширина рисунка" ma:internalName="ImageWidth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ed955-1cac-4db6-b751-b33dba038cb5" elementFormDefault="qualified">
    <xsd:import namespace="http://schemas.microsoft.com/office/2006/documentManagement/types"/>
    <xsd:import namespace="http://schemas.microsoft.com/office/infopath/2007/PartnerControls"/>
    <xsd:element name="_dlc_DocId" ma:index="21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22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 ma:index="14" ma:displayName="Ключевые слова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3aed955-1cac-4db6-b751-b33dba038cb5">DAM2-1-12284</_dlc_DocId>
    <_dlc_DocIdUrl xmlns="53aed955-1cac-4db6-b751-b33dba038cb5">
      <Url>https://dam-sb.ru/_layouts/DocIdRedir.aspx?ID=DAM2-1-12284</Url>
      <Description>DAM2-1-12284</Description>
    </_dlc_DocIdUrl>
  </documentManagement>
</p:properties>
</file>

<file path=customXml/itemProps1.xml><?xml version="1.0" encoding="utf-8"?>
<ds:datastoreItem xmlns:ds="http://schemas.openxmlformats.org/officeDocument/2006/customXml" ds:itemID="{2E3EE67E-FDB2-473B-8EC1-2F6D634EF3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61900-E036-4701-8F29-6FBDEB5FB72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206BE65-20FF-4AD9-8645-E56C4FBA78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53aed955-1cac-4db6-b751-b33dba038c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3859A95-C9CD-409A-BD1F-318C4E09CBC5}">
  <ds:schemaRefs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53aed955-1cac-4db6-b751-b33dba038cb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58096</TotalTime>
  <Words>539</Words>
  <Application>Microsoft Office PowerPoint</Application>
  <PresentationFormat>Экран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sber_present_gedonizm1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Test Tester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ДОКЛАДА  ИЛИ ПРЕЗЕНТАЦИИ</dc:title>
  <dc:creator>Test Tester</dc:creator>
  <cp:lastModifiedBy>Панькин Руслан Геннадьевич</cp:lastModifiedBy>
  <cp:revision>1633</cp:revision>
  <cp:lastPrinted>2013-03-12T07:26:19Z</cp:lastPrinted>
  <dcterms:created xsi:type="dcterms:W3CDTF">2012-08-31T13:03:33Z</dcterms:created>
  <dcterms:modified xsi:type="dcterms:W3CDTF">2016-06-09T09:35:36Z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0x0101009148F5A04DDD49CBA7127AADA5FB792B00A6B6B0879AF6433691F15134FB60A9820037D88D9CDF06BF47BEEF29DDAB972AB4</vt:lpwstr>
  </property>
  <property fmtid="{D5CDD505-2E9C-101B-9397-08002B2CF9AE}" pid="3" name="_dlc_DocIdItemGuid">
    <vt:lpwstr>6f14fbb7-05a5-4e6e-b670-5b8b137d4ca6</vt:lpwstr>
  </property>
  <property fmtid="{D5CDD505-2E9C-101B-9397-08002B2CF9AE}" pid="4" name="_dlc_DocId">
    <vt:lpwstr>DAM2-1-12284</vt:lpwstr>
  </property>
  <property fmtid="{D5CDD505-2E9C-101B-9397-08002B2CF9AE}" pid="5" name="_dlc_DocIdUrl">
    <vt:lpwstr>https://dam-sb.ru/_layouts/DocIdRedir.aspx?ID=DAM2-1-12284, DAM2-1-12284</vt:lpwstr>
  </property>
</Properties>
</file>