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72" r:id="rId4"/>
    <p:sldId id="273" r:id="rId5"/>
    <p:sldId id="259" r:id="rId6"/>
    <p:sldId id="275" r:id="rId7"/>
    <p:sldId id="261" r:id="rId8"/>
    <p:sldId id="276" r:id="rId9"/>
    <p:sldId id="274" r:id="rId10"/>
    <p:sldId id="263" r:id="rId11"/>
    <p:sldId id="282" r:id="rId12"/>
    <p:sldId id="277" r:id="rId13"/>
    <p:sldId id="269" r:id="rId14"/>
    <p:sldId id="278" r:id="rId15"/>
    <p:sldId id="279" r:id="rId16"/>
    <p:sldId id="281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4155"/>
    <a:srgbClr val="004AB8"/>
    <a:srgbClr val="00A5D2"/>
    <a:srgbClr val="6FD8F9"/>
    <a:srgbClr val="2D82FF"/>
    <a:srgbClr val="C6E3EC"/>
    <a:srgbClr val="00B5E6"/>
    <a:srgbClr val="0064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685FB9-F25E-DA4F-8A3E-E9F3EFD940F7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44770A-2C04-8C4B-A21D-EF3D0EDC9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631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9B1D5FF1-D224-434C-9D35-A4C430ADA4F0}" type="slidenum">
              <a:rPr kumimoji="0" lang="ru-RU" sz="1200"/>
              <a:pPr/>
              <a:t>10</a:t>
            </a:fld>
            <a:endParaRPr kumimoji="0"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2C775A-90D1-B048-B329-569ACFF5062A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528CB4-AE5E-0C47-8CB1-3E5A45550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5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091F-898C-014D-A2EF-99DF72BB2823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B61F-6FFF-F349-8667-A9312B362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53175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E3E3-EE28-3D45-9C80-6E56D28A20EB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3A1A-56EC-AA4B-90E9-59FF72ED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7096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743405-0C01-F244-A275-38034936ADE9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2D091B-AF85-6D4D-9021-F2CF2C136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4618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4A3C15-D192-8A4B-8B74-7E0861957C8B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0DAF21-1949-6849-9FB0-6918C8358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7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89AB-63EA-EF42-8888-C2E6478C4DA5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062D-2B8D-1B4C-BFDB-B76F5F0FC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742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53DB-F6D8-4E49-9B5D-43B261B9F9A1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956E-8FE7-6F42-BA3B-EC2E065E7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036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E85087-DD98-634D-839A-3AF295F6319B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26767-8B69-354A-A6EA-5DBEAC5F0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2791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CC02-3C5D-B540-8F01-21D2462DE7EC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EAED-CF42-B645-974C-BCA811048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52299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CC7579-268F-5A46-A1B2-3AED307CCB6D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CD3DDF-E5B7-3E41-AB78-8097232A5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37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6FFFC-4018-884A-AE52-68754A1F2E0A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F8BB5-107C-0D4C-BF1B-067B3E22C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0430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pPr>
              <a:defRPr/>
            </a:pPr>
            <a:fld id="{FBF60EB5-FA8B-364B-A945-DB4AAC5C1DD4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pPr>
              <a:defRPr/>
            </a:pPr>
            <a:fld id="{E4252CA7-C4D8-F24F-8DF2-2C1A1BD84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0" r:id="rId4"/>
    <p:sldLayoutId id="2147483781" r:id="rId5"/>
    <p:sldLayoutId id="2147483788" r:id="rId6"/>
    <p:sldLayoutId id="2147483782" r:id="rId7"/>
    <p:sldLayoutId id="2147483789" r:id="rId8"/>
    <p:sldLayoutId id="2147483790" r:id="rId9"/>
    <p:sldLayoutId id="2147483783" r:id="rId10"/>
    <p:sldLayoutId id="2147483784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kern="1200" cap="small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kumimoji="1" sz="21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charset="0"/>
        <a:buChar char=""/>
        <a:defRPr kumimoji="1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charset="0"/>
        <a:buChar char=""/>
        <a:defRPr kumimoji="1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charset="0"/>
        <a:buChar char=""/>
        <a:defRPr kumimoji="1" sz="16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7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8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1113" y="341313"/>
            <a:ext cx="5249862" cy="798512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Российский государственный гидрометеорологический университет</a:t>
            </a:r>
            <a:endParaRPr lang="en-US" sz="2000" b="1" smtClean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1784350"/>
            <a:ext cx="77771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ОСНОВНАЯ ПРОФЕССИОНАЛЬНАЯ</a:t>
            </a:r>
            <a:b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</a:br>
            <a: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ОБРАЗОВАТЕЛЬНАЯ ПРОГРАММА </a:t>
            </a:r>
            <a:b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</a:br>
            <a: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ВЫСШЕГО ОБРАЗОВАНИЯ</a:t>
            </a:r>
          </a:p>
          <a:p>
            <a:pPr algn="ctr" eaLnBrk="1" hangingPunct="1"/>
            <a:endParaRPr kumimoji="0" lang="ru-RU" sz="2000" b="1" dirty="0">
              <a:solidFill>
                <a:srgbClr val="003F75"/>
              </a:solidFill>
              <a:latin typeface="Lato Regular" charset="0"/>
              <a:ea typeface="MS PGothic" charset="0"/>
              <a:sym typeface="Lato Bold" charset="0"/>
            </a:endParaRPr>
          </a:p>
          <a:p>
            <a:pPr algn="ctr" eaLnBrk="1" hangingPunct="1"/>
            <a:endParaRPr kumimoji="0" lang="ru-RU" sz="2000" b="1" dirty="0">
              <a:solidFill>
                <a:srgbClr val="003F75"/>
              </a:solidFill>
              <a:latin typeface="Lato Regular" charset="0"/>
              <a:ea typeface="MS PGothic" charset="0"/>
              <a:sym typeface="Lato Bold" charset="0"/>
            </a:endParaRPr>
          </a:p>
          <a:p>
            <a:pPr algn="ctr" eaLnBrk="1" hangingPunct="1"/>
            <a: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Направление подготовки</a:t>
            </a:r>
          </a:p>
          <a:p>
            <a:pPr algn="ctr" eaLnBrk="1" hangingPunct="1"/>
            <a: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38.04.01 «Экономика»</a:t>
            </a:r>
          </a:p>
          <a:p>
            <a:pPr algn="ctr" eaLnBrk="1" hangingPunct="1"/>
            <a: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профиль «Экономика </a:t>
            </a:r>
            <a:r>
              <a:rPr kumimoji="0" lang="ru-RU" sz="2000" b="1" dirty="0" smtClean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предприятия природопользования</a:t>
            </a:r>
            <a:r>
              <a:rPr kumimoji="0" lang="ru-RU" sz="2000" b="1" dirty="0">
                <a:solidFill>
                  <a:srgbClr val="003F75"/>
                </a:solidFill>
                <a:latin typeface="Lato Regular" charset="0"/>
                <a:ea typeface="MS PGothic" charset="0"/>
                <a:sym typeface="Lato Bold" charset="0"/>
              </a:rPr>
              <a:t>»</a:t>
            </a:r>
            <a:endParaRPr kumimoji="0" lang="en-US" sz="2000" b="1" dirty="0">
              <a:solidFill>
                <a:srgbClr val="003F75"/>
              </a:solidFill>
              <a:latin typeface="Lato Regular" charset="0"/>
              <a:ea typeface="MS PGothic" charset="0"/>
              <a:sym typeface="Lato Bold" charset="0"/>
            </a:endParaRPr>
          </a:p>
          <a:p>
            <a:pPr algn="ctr" eaLnBrk="1" hangingPunct="1"/>
            <a:r>
              <a:rPr kumimoji="0" lang="ru-RU" sz="1800" dirty="0">
                <a:solidFill>
                  <a:srgbClr val="003F75"/>
                </a:solidFill>
                <a:ea typeface="MS PGothic" charset="0"/>
                <a:sym typeface="Lato Bold" charset="0"/>
              </a:rPr>
              <a:t>квалификация  – магистр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275"/>
            <a:ext cx="1860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427984" y="4725144"/>
            <a:ext cx="42429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И.о. зав</a:t>
            </a:r>
            <a:r>
              <a:rPr lang="ru-RU" dirty="0">
                <a:solidFill>
                  <a:srgbClr val="00192F"/>
                </a:solidFill>
                <a:latin typeface="Calibri" charset="0"/>
              </a:rPr>
              <a:t>. каф. </a:t>
            </a:r>
            <a:r>
              <a:rPr lang="ru-RU" dirty="0" err="1" smtClean="0">
                <a:solidFill>
                  <a:srgbClr val="00192F"/>
                </a:solidFill>
                <a:latin typeface="Calibri" charset="0"/>
              </a:rPr>
              <a:t>ЭиУ</a:t>
            </a:r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, </a:t>
            </a:r>
            <a:r>
              <a:rPr lang="ru-RU" dirty="0" err="1" smtClean="0">
                <a:solidFill>
                  <a:srgbClr val="00192F"/>
                </a:solidFill>
                <a:latin typeface="Calibri" charset="0"/>
              </a:rPr>
              <a:t>к.э.н</a:t>
            </a:r>
            <a:r>
              <a:rPr lang="ru-RU" dirty="0">
                <a:solidFill>
                  <a:srgbClr val="00192F"/>
                </a:solidFill>
                <a:latin typeface="Calibri" charset="0"/>
              </a:rPr>
              <a:t>., </a:t>
            </a:r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доц. Ю.Е. Семенова</a:t>
            </a:r>
            <a:endParaRPr lang="ru-RU" dirty="0">
              <a:solidFill>
                <a:srgbClr val="00192F"/>
              </a:solidFill>
              <a:latin typeface="Calibri" charset="0"/>
            </a:endParaRPr>
          </a:p>
          <a:p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Руководитель ОПОП доц</a:t>
            </a:r>
            <a:r>
              <a:rPr lang="ru-RU" dirty="0">
                <a:solidFill>
                  <a:srgbClr val="00192F"/>
                </a:solidFill>
                <a:latin typeface="Calibri" charset="0"/>
              </a:rPr>
              <a:t>. каф. </a:t>
            </a:r>
            <a:r>
              <a:rPr lang="ru-RU" dirty="0" err="1" smtClean="0">
                <a:solidFill>
                  <a:srgbClr val="00192F"/>
                </a:solidFill>
                <a:latin typeface="Calibri" charset="0"/>
              </a:rPr>
              <a:t>ЭиУ</a:t>
            </a:r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, </a:t>
            </a:r>
            <a:r>
              <a:rPr lang="ru-RU" dirty="0" err="1">
                <a:solidFill>
                  <a:srgbClr val="00192F"/>
                </a:solidFill>
                <a:latin typeface="Calibri" charset="0"/>
              </a:rPr>
              <a:t>к.э.н</a:t>
            </a:r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. А.Ю</a:t>
            </a:r>
            <a:r>
              <a:rPr lang="ru-RU" dirty="0">
                <a:solidFill>
                  <a:srgbClr val="00192F"/>
                </a:solidFill>
                <a:latin typeface="Calibri" charset="0"/>
              </a:rPr>
              <a:t>. </a:t>
            </a:r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Панова</a:t>
            </a:r>
          </a:p>
          <a:p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доц</a:t>
            </a:r>
            <a:r>
              <a:rPr lang="ru-RU" dirty="0">
                <a:solidFill>
                  <a:srgbClr val="00192F"/>
                </a:solidFill>
                <a:latin typeface="Calibri" charset="0"/>
              </a:rPr>
              <a:t>. каф. </a:t>
            </a:r>
            <a:r>
              <a:rPr lang="ru-RU" dirty="0" err="1" smtClean="0">
                <a:solidFill>
                  <a:srgbClr val="00192F"/>
                </a:solidFill>
                <a:latin typeface="Calibri" charset="0"/>
              </a:rPr>
              <a:t>ЭиУ</a:t>
            </a:r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, </a:t>
            </a:r>
            <a:r>
              <a:rPr lang="ru-RU" dirty="0" err="1">
                <a:solidFill>
                  <a:srgbClr val="00192F"/>
                </a:solidFill>
                <a:latin typeface="Calibri" charset="0"/>
              </a:rPr>
              <a:t>к.э.н</a:t>
            </a:r>
            <a:r>
              <a:rPr lang="ru-RU" dirty="0" smtClean="0">
                <a:solidFill>
                  <a:srgbClr val="00192F"/>
                </a:solidFill>
                <a:latin typeface="Calibri" charset="0"/>
              </a:rPr>
              <a:t>. Е.Н</a:t>
            </a:r>
            <a:r>
              <a:rPr lang="ru-RU" dirty="0">
                <a:solidFill>
                  <a:srgbClr val="00192F"/>
                </a:solidFill>
                <a:latin typeface="Calibri" charset="0"/>
              </a:rPr>
              <a:t>. Островская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937125" y="4437112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7F7F7F"/>
                </a:solidFill>
                <a:latin typeface="Calibri" charset="0"/>
              </a:rPr>
              <a:t>Презентацию подготовили</a:t>
            </a:r>
          </a:p>
        </p:txBody>
      </p:sp>
      <p:pic>
        <p:nvPicPr>
          <p:cNvPr id="12" name="Рисунок 11" descr="C:\Users\tat\Desktop\логотипы, баннеры\РГГМУ ЛОГОТИП РУС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1907" y="330826"/>
            <a:ext cx="64579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4162425" y="1428750"/>
            <a:ext cx="1417638" cy="1316038"/>
          </a:xfrm>
          <a:custGeom>
            <a:avLst/>
            <a:gdLst>
              <a:gd name="T0" fmla="*/ 2687 w 3532"/>
              <a:gd name="T1" fmla="*/ 719 h 3282"/>
              <a:gd name="T2" fmla="*/ 2687 w 3532"/>
              <a:gd name="T3" fmla="*/ 719 h 3282"/>
              <a:gd name="T4" fmla="*/ 2687 w 3532"/>
              <a:gd name="T5" fmla="*/ 594 h 3282"/>
              <a:gd name="T6" fmla="*/ 2218 w 3532"/>
              <a:gd name="T7" fmla="*/ 94 h 3282"/>
              <a:gd name="T8" fmla="*/ 1750 w 3532"/>
              <a:gd name="T9" fmla="*/ 375 h 3282"/>
              <a:gd name="T10" fmla="*/ 781 w 3532"/>
              <a:gd name="T11" fmla="*/ 0 h 3282"/>
              <a:gd name="T12" fmla="*/ 750 w 3532"/>
              <a:gd name="T13" fmla="*/ 0 h 3282"/>
              <a:gd name="T14" fmla="*/ 0 w 3532"/>
              <a:gd name="T15" fmla="*/ 3281 h 3282"/>
              <a:gd name="T16" fmla="*/ 593 w 3532"/>
              <a:gd name="T17" fmla="*/ 2906 h 3282"/>
              <a:gd name="T18" fmla="*/ 750 w 3532"/>
              <a:gd name="T19" fmla="*/ 2343 h 3282"/>
              <a:gd name="T20" fmla="*/ 1750 w 3532"/>
              <a:gd name="T21" fmla="*/ 2219 h 3282"/>
              <a:gd name="T22" fmla="*/ 2031 w 3532"/>
              <a:gd name="T23" fmla="*/ 2062 h 3282"/>
              <a:gd name="T24" fmla="*/ 2718 w 3532"/>
              <a:gd name="T25" fmla="*/ 1625 h 3282"/>
              <a:gd name="T26" fmla="*/ 3531 w 3532"/>
              <a:gd name="T27" fmla="*/ 1000 h 3282"/>
              <a:gd name="T28" fmla="*/ 2687 w 3532"/>
              <a:gd name="T29" fmla="*/ 719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2" h="328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4162425" y="2255838"/>
            <a:ext cx="1003300" cy="1643062"/>
          </a:xfrm>
          <a:custGeom>
            <a:avLst/>
            <a:gdLst>
              <a:gd name="T0" fmla="*/ 2500 w 2501"/>
              <a:gd name="T1" fmla="*/ 0 h 4095"/>
              <a:gd name="T2" fmla="*/ 2500 w 2501"/>
              <a:gd name="T3" fmla="*/ 0 h 4095"/>
              <a:gd name="T4" fmla="*/ 1718 w 2501"/>
              <a:gd name="T5" fmla="*/ 469 h 4095"/>
              <a:gd name="T6" fmla="*/ 1656 w 2501"/>
              <a:gd name="T7" fmla="*/ 375 h 4095"/>
              <a:gd name="T8" fmla="*/ 937 w 2501"/>
              <a:gd name="T9" fmla="*/ 438 h 4095"/>
              <a:gd name="T10" fmla="*/ 875 w 2501"/>
              <a:gd name="T11" fmla="*/ 969 h 4095"/>
              <a:gd name="T12" fmla="*/ 0 w 2501"/>
              <a:gd name="T13" fmla="*/ 1500 h 4095"/>
              <a:gd name="T14" fmla="*/ 2093 w 2501"/>
              <a:gd name="T15" fmla="*/ 4094 h 4095"/>
              <a:gd name="T16" fmla="*/ 2156 w 2501"/>
              <a:gd name="T17" fmla="*/ 3469 h 4095"/>
              <a:gd name="T18" fmla="*/ 1812 w 2501"/>
              <a:gd name="T19" fmla="*/ 3000 h 4095"/>
              <a:gd name="T20" fmla="*/ 2343 w 2501"/>
              <a:gd name="T21" fmla="*/ 2125 h 4095"/>
              <a:gd name="T22" fmla="*/ 2406 w 2501"/>
              <a:gd name="T23" fmla="*/ 1625 h 4095"/>
              <a:gd name="T24" fmla="*/ 2468 w 2501"/>
              <a:gd name="T25" fmla="*/ 1000 h 4095"/>
              <a:gd name="T26" fmla="*/ 2406 w 2501"/>
              <a:gd name="T27" fmla="*/ 532 h 4095"/>
              <a:gd name="T28" fmla="*/ 2500 w 2501"/>
              <a:gd name="T29" fmla="*/ 0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1" h="4095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4965700" y="2833688"/>
            <a:ext cx="1441450" cy="1154112"/>
          </a:xfrm>
          <a:custGeom>
            <a:avLst/>
            <a:gdLst>
              <a:gd name="T0" fmla="*/ 3592 w 3593"/>
              <a:gd name="T1" fmla="*/ 2875 h 2876"/>
              <a:gd name="T2" fmla="*/ 3592 w 3593"/>
              <a:gd name="T3" fmla="*/ 2875 h 2876"/>
              <a:gd name="T4" fmla="*/ 3186 w 3593"/>
              <a:gd name="T5" fmla="*/ 2469 h 2876"/>
              <a:gd name="T6" fmla="*/ 2592 w 3593"/>
              <a:gd name="T7" fmla="*/ 2437 h 2876"/>
              <a:gd name="T8" fmla="*/ 2217 w 3593"/>
              <a:gd name="T9" fmla="*/ 1469 h 2876"/>
              <a:gd name="T10" fmla="*/ 1437 w 3593"/>
              <a:gd name="T11" fmla="*/ 656 h 2876"/>
              <a:gd name="T12" fmla="*/ 687 w 3593"/>
              <a:gd name="T13" fmla="*/ 0 h 2876"/>
              <a:gd name="T14" fmla="*/ 562 w 3593"/>
              <a:gd name="T15" fmla="*/ 906 h 2876"/>
              <a:gd name="T16" fmla="*/ 437 w 3593"/>
              <a:gd name="T17" fmla="*/ 937 h 2876"/>
              <a:gd name="T18" fmla="*/ 62 w 3593"/>
              <a:gd name="T19" fmla="*/ 1500 h 2876"/>
              <a:gd name="T20" fmla="*/ 437 w 3593"/>
              <a:gd name="T21" fmla="*/ 1875 h 2876"/>
              <a:gd name="T22" fmla="*/ 312 w 3593"/>
              <a:gd name="T23" fmla="*/ 2875 h 2876"/>
              <a:gd name="T24" fmla="*/ 3592 w 3593"/>
              <a:gd name="T25" fmla="*/ 2875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3" h="2876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82839" tIns="91419" rIns="182839" bIns="91419" anchor="ctr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5730875" y="2944813"/>
            <a:ext cx="1654175" cy="1041400"/>
          </a:xfrm>
          <a:custGeom>
            <a:avLst/>
            <a:gdLst>
              <a:gd name="T0" fmla="*/ 4124 w 4125"/>
              <a:gd name="T1" fmla="*/ 0 h 2595"/>
              <a:gd name="T2" fmla="*/ 4124 w 4125"/>
              <a:gd name="T3" fmla="*/ 0 h 2595"/>
              <a:gd name="T4" fmla="*/ 3499 w 4125"/>
              <a:gd name="T5" fmla="*/ 63 h 2595"/>
              <a:gd name="T6" fmla="*/ 3093 w 4125"/>
              <a:gd name="T7" fmla="*/ 500 h 2595"/>
              <a:gd name="T8" fmla="*/ 2124 w 4125"/>
              <a:gd name="T9" fmla="*/ 188 h 2595"/>
              <a:gd name="T10" fmla="*/ 999 w 4125"/>
              <a:gd name="T11" fmla="*/ 313 h 2595"/>
              <a:gd name="T12" fmla="*/ 187 w 4125"/>
              <a:gd name="T13" fmla="*/ 531 h 2595"/>
              <a:gd name="T14" fmla="*/ 0 w 4125"/>
              <a:gd name="T15" fmla="*/ 500 h 2595"/>
              <a:gd name="T16" fmla="*/ 655 w 4125"/>
              <a:gd name="T17" fmla="*/ 1156 h 2595"/>
              <a:gd name="T18" fmla="*/ 561 w 4125"/>
              <a:gd name="T19" fmla="*/ 1250 h 2595"/>
              <a:gd name="T20" fmla="*/ 811 w 4125"/>
              <a:gd name="T21" fmla="*/ 1938 h 2595"/>
              <a:gd name="T22" fmla="*/ 1311 w 4125"/>
              <a:gd name="T23" fmla="*/ 1875 h 2595"/>
              <a:gd name="T24" fmla="*/ 2030 w 4125"/>
              <a:gd name="T25" fmla="*/ 2594 h 2595"/>
              <a:gd name="T26" fmla="*/ 4124 w 4125"/>
              <a:gd name="T2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5" h="259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82839" tIns="91419" rIns="182839" bIns="91419" anchor="ctr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>
            <a:spLocks noChangeArrowheads="1"/>
          </p:cNvSpPr>
          <p:nvPr/>
        </p:nvSpPr>
        <p:spPr bwMode="auto">
          <a:xfrm>
            <a:off x="6292850" y="1517650"/>
            <a:ext cx="1177925" cy="1592263"/>
          </a:xfrm>
          <a:custGeom>
            <a:avLst/>
            <a:gdLst>
              <a:gd name="T0" fmla="*/ 2938 w 2939"/>
              <a:gd name="T1" fmla="*/ 3281 h 3969"/>
              <a:gd name="T2" fmla="*/ 2938 w 2939"/>
              <a:gd name="T3" fmla="*/ 3281 h 3969"/>
              <a:gd name="T4" fmla="*/ 2188 w 2939"/>
              <a:gd name="T5" fmla="*/ 0 h 3969"/>
              <a:gd name="T6" fmla="*/ 1813 w 2939"/>
              <a:gd name="T7" fmla="*/ 593 h 3969"/>
              <a:gd name="T8" fmla="*/ 1906 w 2939"/>
              <a:gd name="T9" fmla="*/ 1156 h 3969"/>
              <a:gd name="T10" fmla="*/ 1063 w 2939"/>
              <a:gd name="T11" fmla="*/ 1750 h 3969"/>
              <a:gd name="T12" fmla="*/ 469 w 2939"/>
              <a:gd name="T13" fmla="*/ 2687 h 3969"/>
              <a:gd name="T14" fmla="*/ 0 w 2939"/>
              <a:gd name="T15" fmla="*/ 3593 h 3969"/>
              <a:gd name="T16" fmla="*/ 875 w 2939"/>
              <a:gd name="T17" fmla="*/ 3499 h 3969"/>
              <a:gd name="T18" fmla="*/ 938 w 2939"/>
              <a:gd name="T19" fmla="*/ 3625 h 3969"/>
              <a:gd name="T20" fmla="*/ 1594 w 2939"/>
              <a:gd name="T21" fmla="*/ 3843 h 3969"/>
              <a:gd name="T22" fmla="*/ 1875 w 2939"/>
              <a:gd name="T23" fmla="*/ 3406 h 3969"/>
              <a:gd name="T24" fmla="*/ 2938 w 2939"/>
              <a:gd name="T25" fmla="*/ 3312 h 3969"/>
              <a:gd name="T26" fmla="*/ 2938 w 2939"/>
              <a:gd name="T27" fmla="*/ 3281 h 3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9" h="396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5905500" y="787400"/>
            <a:ext cx="1241425" cy="1604963"/>
          </a:xfrm>
          <a:custGeom>
            <a:avLst/>
            <a:gdLst>
              <a:gd name="T0" fmla="*/ 2469 w 3095"/>
              <a:gd name="T1" fmla="*/ 2438 h 4001"/>
              <a:gd name="T2" fmla="*/ 2469 w 3095"/>
              <a:gd name="T3" fmla="*/ 2438 h 4001"/>
              <a:gd name="T4" fmla="*/ 3094 w 3095"/>
              <a:gd name="T5" fmla="*/ 1469 h 4001"/>
              <a:gd name="T6" fmla="*/ 0 w 3095"/>
              <a:gd name="T7" fmla="*/ 0 h 4001"/>
              <a:gd name="T8" fmla="*/ 250 w 3095"/>
              <a:gd name="T9" fmla="*/ 719 h 4001"/>
              <a:gd name="T10" fmla="*/ 750 w 3095"/>
              <a:gd name="T11" fmla="*/ 1000 h 4001"/>
              <a:gd name="T12" fmla="*/ 657 w 3095"/>
              <a:gd name="T13" fmla="*/ 2000 h 4001"/>
              <a:gd name="T14" fmla="*/ 1032 w 3095"/>
              <a:gd name="T15" fmla="*/ 3094 h 4001"/>
              <a:gd name="T16" fmla="*/ 1438 w 3095"/>
              <a:gd name="T17" fmla="*/ 4000 h 4001"/>
              <a:gd name="T18" fmla="*/ 1938 w 3095"/>
              <a:gd name="T19" fmla="*/ 3250 h 4001"/>
              <a:gd name="T20" fmla="*/ 2063 w 3095"/>
              <a:gd name="T21" fmla="*/ 3281 h 4001"/>
              <a:gd name="T22" fmla="*/ 2657 w 3095"/>
              <a:gd name="T23" fmla="*/ 2906 h 4001"/>
              <a:gd name="T24" fmla="*/ 2469 w 3095"/>
              <a:gd name="T25" fmla="*/ 2438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5" h="4001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2"/>
          <p:cNvSpPr>
            <a:spLocks noChangeArrowheads="1"/>
          </p:cNvSpPr>
          <p:nvPr/>
        </p:nvSpPr>
        <p:spPr bwMode="auto">
          <a:xfrm>
            <a:off x="4551363" y="750888"/>
            <a:ext cx="1643062" cy="1154112"/>
          </a:xfrm>
          <a:custGeom>
            <a:avLst/>
            <a:gdLst>
              <a:gd name="T0" fmla="*/ 3843 w 4094"/>
              <a:gd name="T1" fmla="*/ 1938 h 2876"/>
              <a:gd name="T2" fmla="*/ 3843 w 4094"/>
              <a:gd name="T3" fmla="*/ 1938 h 2876"/>
              <a:gd name="T4" fmla="*/ 3937 w 4094"/>
              <a:gd name="T5" fmla="*/ 1250 h 2876"/>
              <a:gd name="T6" fmla="*/ 3437 w 4094"/>
              <a:gd name="T7" fmla="*/ 1063 h 2876"/>
              <a:gd name="T8" fmla="*/ 3094 w 4094"/>
              <a:gd name="T9" fmla="*/ 0 h 2876"/>
              <a:gd name="T10" fmla="*/ 0 w 4094"/>
              <a:gd name="T11" fmla="*/ 1500 h 2876"/>
              <a:gd name="T12" fmla="*/ 688 w 4094"/>
              <a:gd name="T13" fmla="*/ 1750 h 2876"/>
              <a:gd name="T14" fmla="*/ 1250 w 4094"/>
              <a:gd name="T15" fmla="*/ 1532 h 2876"/>
              <a:gd name="T16" fmla="*/ 1969 w 4094"/>
              <a:gd name="T17" fmla="*/ 2219 h 2876"/>
              <a:gd name="T18" fmla="*/ 3063 w 4094"/>
              <a:gd name="T19" fmla="*/ 2594 h 2876"/>
              <a:gd name="T20" fmla="*/ 3125 w 4094"/>
              <a:gd name="T21" fmla="*/ 2594 h 2876"/>
              <a:gd name="T22" fmla="*/ 4031 w 4094"/>
              <a:gd name="T23" fmla="*/ 2875 h 2876"/>
              <a:gd name="T24" fmla="*/ 3749 w 4094"/>
              <a:gd name="T25" fmla="*/ 2000 h 2876"/>
              <a:gd name="T26" fmla="*/ 3843 w 4094"/>
              <a:gd name="T27" fmla="*/ 1938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94" h="2876">
                <a:moveTo>
                  <a:pt x="3843" y="1938"/>
                </a:moveTo>
                <a:lnTo>
                  <a:pt x="3843" y="1938"/>
                </a:lnTo>
                <a:cubicBezTo>
                  <a:pt x="4062" y="1782"/>
                  <a:pt x="4093" y="1469"/>
                  <a:pt x="3937" y="1250"/>
                </a:cubicBezTo>
                <a:cubicBezTo>
                  <a:pt x="3812" y="1094"/>
                  <a:pt x="3624" y="1032"/>
                  <a:pt x="3437" y="1063"/>
                </a:cubicBezTo>
                <a:cubicBezTo>
                  <a:pt x="3094" y="0"/>
                  <a:pt x="3094" y="0"/>
                  <a:pt x="3094" y="0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688" y="1750"/>
                  <a:pt x="688" y="1750"/>
                  <a:pt x="688" y="1750"/>
                </a:cubicBezTo>
                <a:cubicBezTo>
                  <a:pt x="844" y="1594"/>
                  <a:pt x="1032" y="1532"/>
                  <a:pt x="1250" y="1532"/>
                </a:cubicBezTo>
                <a:cubicBezTo>
                  <a:pt x="1625" y="1532"/>
                  <a:pt x="1969" y="1813"/>
                  <a:pt x="1969" y="2219"/>
                </a:cubicBezTo>
                <a:cubicBezTo>
                  <a:pt x="3063" y="2594"/>
                  <a:pt x="3063" y="2594"/>
                  <a:pt x="3063" y="2594"/>
                </a:cubicBezTo>
                <a:cubicBezTo>
                  <a:pt x="3094" y="2594"/>
                  <a:pt x="3094" y="2594"/>
                  <a:pt x="3125" y="2594"/>
                </a:cubicBezTo>
                <a:cubicBezTo>
                  <a:pt x="3437" y="2594"/>
                  <a:pt x="3749" y="2688"/>
                  <a:pt x="4031" y="2875"/>
                </a:cubicBezTo>
                <a:cubicBezTo>
                  <a:pt x="3749" y="2000"/>
                  <a:pt x="3749" y="2000"/>
                  <a:pt x="3749" y="2000"/>
                </a:cubicBezTo>
                <a:cubicBezTo>
                  <a:pt x="3781" y="2000"/>
                  <a:pt x="3812" y="1969"/>
                  <a:pt x="3843" y="1938"/>
                </a:cubicBezTo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/>
        </p:spPr>
        <p:txBody>
          <a:bodyPr wrap="none" lIns="182839" tIns="91419" rIns="182839" bIns="91419" anchor="ctr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9875" y="65088"/>
            <a:ext cx="4494213" cy="531812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Область трудоустройства выпускников экономических специальностей</a:t>
            </a:r>
            <a:endParaRPr lang="en-US" b="1" smtClean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2" name="Freeform 54"/>
          <p:cNvSpPr>
            <a:spLocks noEditPoints="1"/>
          </p:cNvSpPr>
          <p:nvPr/>
        </p:nvSpPr>
        <p:spPr bwMode="auto">
          <a:xfrm>
            <a:off x="5375275" y="2044700"/>
            <a:ext cx="917575" cy="823913"/>
          </a:xfrm>
          <a:custGeom>
            <a:avLst/>
            <a:gdLst>
              <a:gd name="T0" fmla="*/ 86 w 105"/>
              <a:gd name="T1" fmla="*/ 28 h 93"/>
              <a:gd name="T2" fmla="*/ 66 w 105"/>
              <a:gd name="T3" fmla="*/ 20 h 93"/>
              <a:gd name="T4" fmla="*/ 45 w 105"/>
              <a:gd name="T5" fmla="*/ 10 h 93"/>
              <a:gd name="T6" fmla="*/ 19 w 105"/>
              <a:gd name="T7" fmla="*/ 28 h 93"/>
              <a:gd name="T8" fmla="*/ 18 w 105"/>
              <a:gd name="T9" fmla="*/ 65 h 93"/>
              <a:gd name="T10" fmla="*/ 18 w 105"/>
              <a:gd name="T11" fmla="*/ 49 h 93"/>
              <a:gd name="T12" fmla="*/ 18 w 105"/>
              <a:gd name="T13" fmla="*/ 65 h 93"/>
              <a:gd name="T14" fmla="*/ 18 w 105"/>
              <a:gd name="T15" fmla="*/ 89 h 93"/>
              <a:gd name="T16" fmla="*/ 33 w 105"/>
              <a:gd name="T17" fmla="*/ 77 h 93"/>
              <a:gd name="T18" fmla="*/ 40 w 105"/>
              <a:gd name="T19" fmla="*/ 88 h 93"/>
              <a:gd name="T20" fmla="*/ 35 w 105"/>
              <a:gd name="T21" fmla="*/ 56 h 93"/>
              <a:gd name="T22" fmla="*/ 35 w 105"/>
              <a:gd name="T23" fmla="*/ 38 h 93"/>
              <a:gd name="T24" fmla="*/ 35 w 105"/>
              <a:gd name="T25" fmla="*/ 21 h 93"/>
              <a:gd name="T26" fmla="*/ 35 w 105"/>
              <a:gd name="T27" fmla="*/ 38 h 93"/>
              <a:gd name="T28" fmla="*/ 48 w 105"/>
              <a:gd name="T29" fmla="*/ 65 h 93"/>
              <a:gd name="T30" fmla="*/ 50 w 105"/>
              <a:gd name="T31" fmla="*/ 49 h 93"/>
              <a:gd name="T32" fmla="*/ 57 w 105"/>
              <a:gd name="T33" fmla="*/ 61 h 93"/>
              <a:gd name="T34" fmla="*/ 62 w 105"/>
              <a:gd name="T35" fmla="*/ 38 h 93"/>
              <a:gd name="T36" fmla="*/ 69 w 105"/>
              <a:gd name="T37" fmla="*/ 23 h 93"/>
              <a:gd name="T38" fmla="*/ 71 w 105"/>
              <a:gd name="T39" fmla="*/ 23 h 93"/>
              <a:gd name="T40" fmla="*/ 83 w 105"/>
              <a:gd name="T41" fmla="*/ 48 h 93"/>
              <a:gd name="T42" fmla="*/ 53 w 105"/>
              <a:gd name="T43" fmla="*/ 89 h 93"/>
              <a:gd name="T44" fmla="*/ 68 w 105"/>
              <a:gd name="T45" fmla="*/ 77 h 93"/>
              <a:gd name="T46" fmla="*/ 75 w 105"/>
              <a:gd name="T47" fmla="*/ 88 h 93"/>
              <a:gd name="T48" fmla="*/ 80 w 105"/>
              <a:gd name="T49" fmla="*/ 65 h 93"/>
              <a:gd name="T50" fmla="*/ 87 w 105"/>
              <a:gd name="T51" fmla="*/ 51 h 93"/>
              <a:gd name="T52" fmla="*/ 88 w 105"/>
              <a:gd name="T53" fmla="*/ 51 h 93"/>
              <a:gd name="T54" fmla="*/ 11 w 105"/>
              <a:gd name="T55" fmla="*/ 60 h 93"/>
              <a:gd name="T56" fmla="*/ 14 w 105"/>
              <a:gd name="T57" fmla="*/ 49 h 93"/>
              <a:gd name="T58" fmla="*/ 28 w 105"/>
              <a:gd name="T59" fmla="*/ 89 h 93"/>
              <a:gd name="T60" fmla="*/ 31 w 105"/>
              <a:gd name="T61" fmla="*/ 78 h 93"/>
              <a:gd name="T62" fmla="*/ 42 w 105"/>
              <a:gd name="T63" fmla="*/ 89 h 93"/>
              <a:gd name="T64" fmla="*/ 51 w 105"/>
              <a:gd name="T65" fmla="*/ 89 h 93"/>
              <a:gd name="T66" fmla="*/ 35 w 105"/>
              <a:gd name="T67" fmla="*/ 75 h 93"/>
              <a:gd name="T68" fmla="*/ 35 w 105"/>
              <a:gd name="T69" fmla="*/ 57 h 93"/>
              <a:gd name="T70" fmla="*/ 21 w 105"/>
              <a:gd name="T71" fmla="*/ 64 h 93"/>
              <a:gd name="T72" fmla="*/ 21 w 105"/>
              <a:gd name="T73" fmla="*/ 50 h 93"/>
              <a:gd name="T74" fmla="*/ 19 w 105"/>
              <a:gd name="T75" fmla="*/ 47 h 93"/>
              <a:gd name="T76" fmla="*/ 9 w 105"/>
              <a:gd name="T77" fmla="*/ 38 h 93"/>
              <a:gd name="T78" fmla="*/ 28 w 105"/>
              <a:gd name="T79" fmla="*/ 33 h 93"/>
              <a:gd name="T80" fmla="*/ 31 w 105"/>
              <a:gd name="T81" fmla="*/ 22 h 93"/>
              <a:gd name="T82" fmla="*/ 33 w 105"/>
              <a:gd name="T83" fmla="*/ 19 h 93"/>
              <a:gd name="T84" fmla="*/ 43 w 105"/>
              <a:gd name="T85" fmla="*/ 10 h 93"/>
              <a:gd name="T86" fmla="*/ 42 w 105"/>
              <a:gd name="T87" fmla="*/ 33 h 93"/>
              <a:gd name="T88" fmla="*/ 49 w 105"/>
              <a:gd name="T89" fmla="*/ 29 h 93"/>
              <a:gd name="T90" fmla="*/ 64 w 105"/>
              <a:gd name="T91" fmla="*/ 34 h 93"/>
              <a:gd name="T92" fmla="*/ 66 w 105"/>
              <a:gd name="T93" fmla="*/ 22 h 93"/>
              <a:gd name="T94" fmla="*/ 68 w 105"/>
              <a:gd name="T95" fmla="*/ 19 h 93"/>
              <a:gd name="T96" fmla="*/ 78 w 105"/>
              <a:gd name="T97" fmla="*/ 10 h 93"/>
              <a:gd name="T98" fmla="*/ 76 w 105"/>
              <a:gd name="T99" fmla="*/ 34 h 93"/>
              <a:gd name="T100" fmla="*/ 74 w 105"/>
              <a:gd name="T101" fmla="*/ 21 h 93"/>
              <a:gd name="T102" fmla="*/ 64 w 105"/>
              <a:gd name="T103" fmla="*/ 88 h 93"/>
              <a:gd name="T104" fmla="*/ 66 w 105"/>
              <a:gd name="T105" fmla="*/ 78 h 93"/>
              <a:gd name="T106" fmla="*/ 76 w 105"/>
              <a:gd name="T107" fmla="*/ 90 h 93"/>
              <a:gd name="T108" fmla="*/ 74 w 105"/>
              <a:gd name="T109" fmla="*/ 77 h 93"/>
              <a:gd name="T110" fmla="*/ 70 w 105"/>
              <a:gd name="T111" fmla="*/ 75 h 93"/>
              <a:gd name="T112" fmla="*/ 70 w 105"/>
              <a:gd name="T113" fmla="*/ 57 h 93"/>
              <a:gd name="T114" fmla="*/ 82 w 105"/>
              <a:gd name="T115" fmla="*/ 62 h 93"/>
              <a:gd name="T116" fmla="*/ 84 w 105"/>
              <a:gd name="T117" fmla="*/ 50 h 93"/>
              <a:gd name="T118" fmla="*/ 86 w 105"/>
              <a:gd name="T119" fmla="*/ 47 h 93"/>
              <a:gd name="T120" fmla="*/ 96 w 105"/>
              <a:gd name="T121" fmla="*/ 38 h 93"/>
              <a:gd name="T122" fmla="*/ 94 w 105"/>
              <a:gd name="T123" fmla="*/ 62 h 93"/>
              <a:gd name="T124" fmla="*/ 92 w 105"/>
              <a:gd name="T125" fmla="*/ 4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93">
                <a:moveTo>
                  <a:pt x="92" y="48"/>
                </a:moveTo>
                <a:cubicBezTo>
                  <a:pt x="95" y="46"/>
                  <a:pt x="97" y="41"/>
                  <a:pt x="97" y="38"/>
                </a:cubicBezTo>
                <a:cubicBezTo>
                  <a:pt x="97" y="32"/>
                  <a:pt x="93" y="28"/>
                  <a:pt x="88" y="28"/>
                </a:cubicBezTo>
                <a:cubicBezTo>
                  <a:pt x="87" y="28"/>
                  <a:pt x="86" y="28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4" y="25"/>
                  <a:pt x="80" y="21"/>
                  <a:pt x="74" y="20"/>
                </a:cubicBezTo>
                <a:cubicBezTo>
                  <a:pt x="78" y="18"/>
                  <a:pt x="80" y="13"/>
                  <a:pt x="80" y="10"/>
                </a:cubicBezTo>
                <a:cubicBezTo>
                  <a:pt x="80" y="4"/>
                  <a:pt x="75" y="0"/>
                  <a:pt x="70" y="0"/>
                </a:cubicBezTo>
                <a:cubicBezTo>
                  <a:pt x="65" y="0"/>
                  <a:pt x="60" y="4"/>
                  <a:pt x="60" y="10"/>
                </a:cubicBezTo>
                <a:cubicBezTo>
                  <a:pt x="60" y="13"/>
                  <a:pt x="63" y="18"/>
                  <a:pt x="66" y="20"/>
                </a:cubicBezTo>
                <a:cubicBezTo>
                  <a:pt x="61" y="21"/>
                  <a:pt x="57" y="25"/>
                  <a:pt x="54" y="28"/>
                </a:cubicBezTo>
                <a:cubicBezTo>
                  <a:pt x="54" y="28"/>
                  <a:pt x="53" y="28"/>
                  <a:pt x="53" y="28"/>
                </a:cubicBezTo>
                <a:cubicBezTo>
                  <a:pt x="52" y="28"/>
                  <a:pt x="51" y="28"/>
                  <a:pt x="51" y="28"/>
                </a:cubicBezTo>
                <a:cubicBezTo>
                  <a:pt x="49" y="25"/>
                  <a:pt x="44" y="21"/>
                  <a:pt x="39" y="20"/>
                </a:cubicBezTo>
                <a:cubicBezTo>
                  <a:pt x="43" y="18"/>
                  <a:pt x="45" y="13"/>
                  <a:pt x="45" y="10"/>
                </a:cubicBezTo>
                <a:cubicBezTo>
                  <a:pt x="45" y="4"/>
                  <a:pt x="40" y="0"/>
                  <a:pt x="35" y="0"/>
                </a:cubicBezTo>
                <a:cubicBezTo>
                  <a:pt x="30" y="0"/>
                  <a:pt x="25" y="4"/>
                  <a:pt x="25" y="10"/>
                </a:cubicBezTo>
                <a:cubicBezTo>
                  <a:pt x="25" y="13"/>
                  <a:pt x="28" y="18"/>
                  <a:pt x="31" y="20"/>
                </a:cubicBezTo>
                <a:cubicBezTo>
                  <a:pt x="26" y="21"/>
                  <a:pt x="21" y="25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2" y="28"/>
                  <a:pt x="8" y="32"/>
                  <a:pt x="8" y="38"/>
                </a:cubicBezTo>
                <a:cubicBezTo>
                  <a:pt x="8" y="41"/>
                  <a:pt x="10" y="46"/>
                  <a:pt x="13" y="48"/>
                </a:cubicBezTo>
                <a:cubicBezTo>
                  <a:pt x="6" y="50"/>
                  <a:pt x="0" y="56"/>
                  <a:pt x="0" y="61"/>
                </a:cubicBezTo>
                <a:cubicBezTo>
                  <a:pt x="0" y="64"/>
                  <a:pt x="9" y="65"/>
                  <a:pt x="18" y="65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7" y="49"/>
                  <a:pt x="18" y="49"/>
                </a:cubicBezTo>
                <a:cubicBezTo>
                  <a:pt x="18" y="49"/>
                  <a:pt x="19" y="49"/>
                  <a:pt x="20" y="49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22" y="61"/>
                  <a:pt x="22" y="61"/>
                  <a:pt x="22" y="61"/>
                </a:cubicBezTo>
                <a:cubicBezTo>
                  <a:pt x="18" y="65"/>
                  <a:pt x="18" y="65"/>
                  <a:pt x="18" y="65"/>
                </a:cubicBezTo>
                <a:cubicBezTo>
                  <a:pt x="20" y="65"/>
                  <a:pt x="23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6"/>
                </a:cubicBezTo>
                <a:cubicBezTo>
                  <a:pt x="25" y="69"/>
                  <a:pt x="28" y="73"/>
                  <a:pt x="31" y="76"/>
                </a:cubicBezTo>
                <a:cubicBezTo>
                  <a:pt x="23" y="78"/>
                  <a:pt x="18" y="84"/>
                  <a:pt x="18" y="89"/>
                </a:cubicBezTo>
                <a:cubicBezTo>
                  <a:pt x="18" y="92"/>
                  <a:pt x="26" y="93"/>
                  <a:pt x="35" y="93"/>
                </a:cubicBezTo>
                <a:cubicBezTo>
                  <a:pt x="30" y="88"/>
                  <a:pt x="30" y="88"/>
                  <a:pt x="30" y="88"/>
                </a:cubicBezTo>
                <a:cubicBezTo>
                  <a:pt x="34" y="78"/>
                  <a:pt x="34" y="78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3" y="77"/>
                  <a:pt x="33" y="77"/>
                  <a:pt x="33" y="77"/>
                </a:cubicBezTo>
                <a:cubicBezTo>
                  <a:pt x="33" y="77"/>
                  <a:pt x="34" y="77"/>
                  <a:pt x="35" y="77"/>
                </a:cubicBezTo>
                <a:cubicBezTo>
                  <a:pt x="36" y="77"/>
                  <a:pt x="37" y="77"/>
                  <a:pt x="37" y="77"/>
                </a:cubicBezTo>
                <a:cubicBezTo>
                  <a:pt x="36" y="78"/>
                  <a:pt x="36" y="78"/>
                  <a:pt x="36" y="78"/>
                </a:cubicBezTo>
                <a:cubicBezTo>
                  <a:pt x="36" y="78"/>
                  <a:pt x="36" y="78"/>
                  <a:pt x="36" y="78"/>
                </a:cubicBezTo>
                <a:cubicBezTo>
                  <a:pt x="40" y="88"/>
                  <a:pt x="40" y="88"/>
                  <a:pt x="40" y="88"/>
                </a:cubicBezTo>
                <a:cubicBezTo>
                  <a:pt x="35" y="93"/>
                  <a:pt x="35" y="93"/>
                  <a:pt x="35" y="93"/>
                </a:cubicBezTo>
                <a:cubicBezTo>
                  <a:pt x="44" y="93"/>
                  <a:pt x="53" y="92"/>
                  <a:pt x="53" y="89"/>
                </a:cubicBezTo>
                <a:cubicBezTo>
                  <a:pt x="53" y="84"/>
                  <a:pt x="47" y="78"/>
                  <a:pt x="39" y="76"/>
                </a:cubicBezTo>
                <a:cubicBezTo>
                  <a:pt x="43" y="73"/>
                  <a:pt x="45" y="69"/>
                  <a:pt x="45" y="66"/>
                </a:cubicBezTo>
                <a:cubicBezTo>
                  <a:pt x="45" y="60"/>
                  <a:pt x="40" y="56"/>
                  <a:pt x="35" y="56"/>
                </a:cubicBezTo>
                <a:cubicBezTo>
                  <a:pt x="34" y="56"/>
                  <a:pt x="34" y="56"/>
                  <a:pt x="33" y="56"/>
                </a:cubicBezTo>
                <a:cubicBezTo>
                  <a:pt x="31" y="52"/>
                  <a:pt x="27" y="49"/>
                  <a:pt x="22" y="48"/>
                </a:cubicBezTo>
                <a:cubicBezTo>
                  <a:pt x="25" y="46"/>
                  <a:pt x="27" y="41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7"/>
                  <a:pt x="32" y="38"/>
                  <a:pt x="35" y="38"/>
                </a:cubicBezTo>
                <a:cubicBezTo>
                  <a:pt x="30" y="33"/>
                  <a:pt x="30" y="33"/>
                  <a:pt x="30" y="3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4" y="21"/>
                  <a:pt x="35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40" y="33"/>
                  <a:pt x="40" y="33"/>
                  <a:pt x="40" y="33"/>
                </a:cubicBezTo>
                <a:cubicBezTo>
                  <a:pt x="35" y="38"/>
                  <a:pt x="35" y="38"/>
                  <a:pt x="35" y="38"/>
                </a:cubicBezTo>
                <a:cubicBezTo>
                  <a:pt x="38" y="38"/>
                  <a:pt x="40" y="37"/>
                  <a:pt x="43" y="37"/>
                </a:cubicBezTo>
                <a:cubicBezTo>
                  <a:pt x="43" y="37"/>
                  <a:pt x="43" y="37"/>
                  <a:pt x="43" y="38"/>
                </a:cubicBezTo>
                <a:cubicBezTo>
                  <a:pt x="43" y="41"/>
                  <a:pt x="45" y="46"/>
                  <a:pt x="48" y="48"/>
                </a:cubicBezTo>
                <a:cubicBezTo>
                  <a:pt x="44" y="49"/>
                  <a:pt x="41" y="51"/>
                  <a:pt x="39" y="53"/>
                </a:cubicBezTo>
                <a:cubicBezTo>
                  <a:pt x="44" y="55"/>
                  <a:pt x="48" y="60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48" y="61"/>
                  <a:pt x="48" y="61"/>
                  <a:pt x="48" y="6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2" y="49"/>
                  <a:pt x="53" y="49"/>
                </a:cubicBezTo>
                <a:cubicBezTo>
                  <a:pt x="53" y="49"/>
                  <a:pt x="54" y="49"/>
                  <a:pt x="55" y="49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7" y="61"/>
                  <a:pt x="57" y="61"/>
                  <a:pt x="57" y="61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6" y="65"/>
                  <a:pt x="57" y="65"/>
                </a:cubicBezTo>
                <a:cubicBezTo>
                  <a:pt x="57" y="60"/>
                  <a:pt x="61" y="55"/>
                  <a:pt x="66" y="53"/>
                </a:cubicBezTo>
                <a:cubicBezTo>
                  <a:pt x="64" y="51"/>
                  <a:pt x="61" y="49"/>
                  <a:pt x="57" y="48"/>
                </a:cubicBezTo>
                <a:cubicBezTo>
                  <a:pt x="60" y="46"/>
                  <a:pt x="62" y="41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7" y="38"/>
                  <a:pt x="70" y="38"/>
                </a:cubicBezTo>
                <a:cubicBezTo>
                  <a:pt x="65" y="33"/>
                  <a:pt x="65" y="33"/>
                  <a:pt x="65" y="33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9" y="21"/>
                  <a:pt x="70" y="21"/>
                </a:cubicBezTo>
                <a:cubicBezTo>
                  <a:pt x="71" y="21"/>
                  <a:pt x="72" y="21"/>
                  <a:pt x="73" y="21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5" y="33"/>
                  <a:pt x="75" y="33"/>
                  <a:pt x="75" y="33"/>
                </a:cubicBezTo>
                <a:cubicBezTo>
                  <a:pt x="70" y="38"/>
                  <a:pt x="70" y="38"/>
                  <a:pt x="70" y="38"/>
                </a:cubicBezTo>
                <a:cubicBezTo>
                  <a:pt x="73" y="38"/>
                  <a:pt x="76" y="37"/>
                  <a:pt x="78" y="37"/>
                </a:cubicBezTo>
                <a:cubicBezTo>
                  <a:pt x="78" y="37"/>
                  <a:pt x="78" y="37"/>
                  <a:pt x="78" y="38"/>
                </a:cubicBezTo>
                <a:cubicBezTo>
                  <a:pt x="78" y="41"/>
                  <a:pt x="80" y="46"/>
                  <a:pt x="83" y="48"/>
                </a:cubicBezTo>
                <a:cubicBezTo>
                  <a:pt x="78" y="49"/>
                  <a:pt x="74" y="52"/>
                  <a:pt x="72" y="56"/>
                </a:cubicBezTo>
                <a:cubicBezTo>
                  <a:pt x="71" y="56"/>
                  <a:pt x="71" y="56"/>
                  <a:pt x="70" y="56"/>
                </a:cubicBezTo>
                <a:cubicBezTo>
                  <a:pt x="65" y="56"/>
                  <a:pt x="60" y="60"/>
                  <a:pt x="60" y="65"/>
                </a:cubicBezTo>
                <a:cubicBezTo>
                  <a:pt x="60" y="69"/>
                  <a:pt x="63" y="73"/>
                  <a:pt x="66" y="76"/>
                </a:cubicBezTo>
                <a:cubicBezTo>
                  <a:pt x="58" y="78"/>
                  <a:pt x="53" y="84"/>
                  <a:pt x="53" y="89"/>
                </a:cubicBezTo>
                <a:cubicBezTo>
                  <a:pt x="53" y="92"/>
                  <a:pt x="61" y="93"/>
                  <a:pt x="70" y="93"/>
                </a:cubicBezTo>
                <a:cubicBezTo>
                  <a:pt x="65" y="88"/>
                  <a:pt x="65" y="88"/>
                  <a:pt x="65" y="88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7"/>
                  <a:pt x="69" y="77"/>
                  <a:pt x="70" y="77"/>
                </a:cubicBezTo>
                <a:cubicBezTo>
                  <a:pt x="71" y="77"/>
                  <a:pt x="72" y="77"/>
                  <a:pt x="73" y="77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5" y="88"/>
                  <a:pt x="75" y="88"/>
                  <a:pt x="75" y="88"/>
                </a:cubicBezTo>
                <a:cubicBezTo>
                  <a:pt x="70" y="93"/>
                  <a:pt x="70" y="93"/>
                  <a:pt x="70" y="93"/>
                </a:cubicBezTo>
                <a:cubicBezTo>
                  <a:pt x="79" y="93"/>
                  <a:pt x="88" y="92"/>
                  <a:pt x="88" y="89"/>
                </a:cubicBezTo>
                <a:cubicBezTo>
                  <a:pt x="88" y="84"/>
                  <a:pt x="82" y="78"/>
                  <a:pt x="74" y="76"/>
                </a:cubicBezTo>
                <a:cubicBezTo>
                  <a:pt x="78" y="73"/>
                  <a:pt x="80" y="69"/>
                  <a:pt x="80" y="66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2" y="65"/>
                  <a:pt x="85" y="65"/>
                  <a:pt x="88" y="65"/>
                </a:cubicBezTo>
                <a:cubicBezTo>
                  <a:pt x="83" y="61"/>
                  <a:pt x="83" y="61"/>
                  <a:pt x="83" y="6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49"/>
                  <a:pt x="85" y="49"/>
                  <a:pt x="85" y="49"/>
                </a:cubicBezTo>
                <a:cubicBezTo>
                  <a:pt x="86" y="49"/>
                  <a:pt x="87" y="49"/>
                  <a:pt x="88" y="49"/>
                </a:cubicBezTo>
                <a:cubicBezTo>
                  <a:pt x="88" y="49"/>
                  <a:pt x="89" y="49"/>
                  <a:pt x="90" y="49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93" y="61"/>
                  <a:pt x="93" y="61"/>
                  <a:pt x="93" y="61"/>
                </a:cubicBezTo>
                <a:cubicBezTo>
                  <a:pt x="88" y="65"/>
                  <a:pt x="88" y="65"/>
                  <a:pt x="88" y="65"/>
                </a:cubicBezTo>
                <a:cubicBezTo>
                  <a:pt x="96" y="65"/>
                  <a:pt x="105" y="64"/>
                  <a:pt x="105" y="61"/>
                </a:cubicBezTo>
                <a:cubicBezTo>
                  <a:pt x="105" y="56"/>
                  <a:pt x="100" y="50"/>
                  <a:pt x="92" y="48"/>
                </a:cubicBezTo>
                <a:close/>
                <a:moveTo>
                  <a:pt x="11" y="60"/>
                </a:moveTo>
                <a:cubicBezTo>
                  <a:pt x="11" y="61"/>
                  <a:pt x="11" y="61"/>
                  <a:pt x="11" y="61"/>
                </a:cubicBezTo>
                <a:cubicBezTo>
                  <a:pt x="11" y="62"/>
                  <a:pt x="11" y="62"/>
                  <a:pt x="11" y="62"/>
                </a:cubicBezTo>
                <a:cubicBezTo>
                  <a:pt x="14" y="64"/>
                  <a:pt x="14" y="64"/>
                  <a:pt x="14" y="64"/>
                </a:cubicBezTo>
                <a:cubicBezTo>
                  <a:pt x="6" y="63"/>
                  <a:pt x="2" y="62"/>
                  <a:pt x="2" y="61"/>
                </a:cubicBezTo>
                <a:cubicBezTo>
                  <a:pt x="2" y="57"/>
                  <a:pt x="7" y="51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1"/>
                  <a:pt x="15" y="51"/>
                  <a:pt x="15" y="51"/>
                </a:cubicBezTo>
                <a:lnTo>
                  <a:pt x="11" y="60"/>
                </a:lnTo>
                <a:close/>
                <a:moveTo>
                  <a:pt x="29" y="88"/>
                </a:moveTo>
                <a:cubicBezTo>
                  <a:pt x="28" y="89"/>
                  <a:pt x="28" y="89"/>
                  <a:pt x="28" y="89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2"/>
                  <a:pt x="31" y="92"/>
                  <a:pt x="31" y="92"/>
                </a:cubicBezTo>
                <a:cubicBezTo>
                  <a:pt x="23" y="91"/>
                  <a:pt x="19" y="90"/>
                  <a:pt x="19" y="89"/>
                </a:cubicBezTo>
                <a:cubicBezTo>
                  <a:pt x="19" y="85"/>
                  <a:pt x="24" y="79"/>
                  <a:pt x="31" y="77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9"/>
                  <a:pt x="32" y="79"/>
                  <a:pt x="32" y="79"/>
                </a:cubicBezTo>
                <a:lnTo>
                  <a:pt x="29" y="88"/>
                </a:lnTo>
                <a:close/>
                <a:moveTo>
                  <a:pt x="51" y="89"/>
                </a:moveTo>
                <a:cubicBezTo>
                  <a:pt x="51" y="90"/>
                  <a:pt x="47" y="91"/>
                  <a:pt x="39" y="92"/>
                </a:cubicBezTo>
                <a:cubicBezTo>
                  <a:pt x="42" y="89"/>
                  <a:pt x="42" y="89"/>
                  <a:pt x="42" y="89"/>
                </a:cubicBezTo>
                <a:cubicBezTo>
                  <a:pt x="41" y="88"/>
                  <a:pt x="41" y="88"/>
                  <a:pt x="41" y="88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77"/>
                  <a:pt x="39" y="77"/>
                  <a:pt x="39" y="77"/>
                </a:cubicBezTo>
                <a:cubicBezTo>
                  <a:pt x="46" y="79"/>
                  <a:pt x="51" y="85"/>
                  <a:pt x="51" y="89"/>
                </a:cubicBezTo>
                <a:close/>
                <a:moveTo>
                  <a:pt x="43" y="66"/>
                </a:moveTo>
                <a:cubicBezTo>
                  <a:pt x="43" y="69"/>
                  <a:pt x="41" y="72"/>
                  <a:pt x="38" y="74"/>
                </a:cubicBezTo>
                <a:cubicBezTo>
                  <a:pt x="38" y="75"/>
                  <a:pt x="38" y="75"/>
                  <a:pt x="38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6" y="75"/>
                  <a:pt x="36" y="75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29" y="72"/>
                  <a:pt x="27" y="69"/>
                  <a:pt x="27" y="66"/>
                </a:cubicBezTo>
                <a:cubicBezTo>
                  <a:pt x="27" y="61"/>
                  <a:pt x="31" y="57"/>
                  <a:pt x="35" y="57"/>
                </a:cubicBezTo>
                <a:cubicBezTo>
                  <a:pt x="39" y="57"/>
                  <a:pt x="43" y="61"/>
                  <a:pt x="43" y="66"/>
                </a:cubicBezTo>
                <a:close/>
                <a:moveTo>
                  <a:pt x="32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29" y="58"/>
                  <a:pt x="26" y="60"/>
                  <a:pt x="26" y="63"/>
                </a:cubicBezTo>
                <a:cubicBezTo>
                  <a:pt x="24" y="64"/>
                  <a:pt x="23" y="64"/>
                  <a:pt x="21" y="64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2" y="49"/>
                  <a:pt x="22" y="49"/>
                  <a:pt x="22" y="49"/>
                </a:cubicBezTo>
                <a:cubicBezTo>
                  <a:pt x="26" y="50"/>
                  <a:pt x="30" y="53"/>
                  <a:pt x="32" y="56"/>
                </a:cubicBezTo>
                <a:close/>
                <a:moveTo>
                  <a:pt x="21" y="46"/>
                </a:moveTo>
                <a:cubicBezTo>
                  <a:pt x="20" y="47"/>
                  <a:pt x="20" y="47"/>
                  <a:pt x="20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8"/>
                  <a:pt x="18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6"/>
                  <a:pt x="14" y="46"/>
                  <a:pt x="14" y="46"/>
                </a:cubicBezTo>
                <a:cubicBezTo>
                  <a:pt x="11" y="45"/>
                  <a:pt x="9" y="41"/>
                  <a:pt x="9" y="38"/>
                </a:cubicBezTo>
                <a:cubicBezTo>
                  <a:pt x="9" y="33"/>
                  <a:pt x="13" y="30"/>
                  <a:pt x="18" y="30"/>
                </a:cubicBezTo>
                <a:cubicBezTo>
                  <a:pt x="22" y="30"/>
                  <a:pt x="26" y="33"/>
                  <a:pt x="26" y="38"/>
                </a:cubicBezTo>
                <a:cubicBezTo>
                  <a:pt x="26" y="41"/>
                  <a:pt x="24" y="45"/>
                  <a:pt x="21" y="46"/>
                </a:cubicBezTo>
                <a:close/>
                <a:moveTo>
                  <a:pt x="29" y="32"/>
                </a:moveTo>
                <a:cubicBezTo>
                  <a:pt x="28" y="33"/>
                  <a:pt x="28" y="33"/>
                  <a:pt x="28" y="33"/>
                </a:cubicBezTo>
                <a:cubicBezTo>
                  <a:pt x="31" y="36"/>
                  <a:pt x="31" y="36"/>
                  <a:pt x="31" y="36"/>
                </a:cubicBezTo>
                <a:cubicBezTo>
                  <a:pt x="30" y="36"/>
                  <a:pt x="28" y="36"/>
                  <a:pt x="27" y="35"/>
                </a:cubicBezTo>
                <a:cubicBezTo>
                  <a:pt x="26" y="32"/>
                  <a:pt x="24" y="30"/>
                  <a:pt x="21" y="29"/>
                </a:cubicBezTo>
                <a:cubicBezTo>
                  <a:pt x="23" y="25"/>
                  <a:pt x="27" y="23"/>
                  <a:pt x="31" y="21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3"/>
                  <a:pt x="32" y="23"/>
                  <a:pt x="32" y="23"/>
                </a:cubicBezTo>
                <a:lnTo>
                  <a:pt x="29" y="32"/>
                </a:lnTo>
                <a:close/>
                <a:moveTo>
                  <a:pt x="37" y="19"/>
                </a:moveTo>
                <a:cubicBezTo>
                  <a:pt x="36" y="19"/>
                  <a:pt x="36" y="20"/>
                  <a:pt x="35" y="20"/>
                </a:cubicBezTo>
                <a:cubicBezTo>
                  <a:pt x="34" y="20"/>
                  <a:pt x="34" y="19"/>
                  <a:pt x="33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29" y="17"/>
                  <a:pt x="27" y="13"/>
                  <a:pt x="27" y="10"/>
                </a:cubicBezTo>
                <a:cubicBezTo>
                  <a:pt x="27" y="5"/>
                  <a:pt x="31" y="2"/>
                  <a:pt x="35" y="2"/>
                </a:cubicBezTo>
                <a:cubicBezTo>
                  <a:pt x="39" y="2"/>
                  <a:pt x="43" y="5"/>
                  <a:pt x="43" y="10"/>
                </a:cubicBezTo>
                <a:cubicBezTo>
                  <a:pt x="43" y="13"/>
                  <a:pt x="41" y="17"/>
                  <a:pt x="38" y="18"/>
                </a:cubicBezTo>
                <a:cubicBezTo>
                  <a:pt x="38" y="19"/>
                  <a:pt x="38" y="19"/>
                  <a:pt x="38" y="19"/>
                </a:cubicBezTo>
                <a:lnTo>
                  <a:pt x="37" y="19"/>
                </a:lnTo>
                <a:close/>
                <a:moveTo>
                  <a:pt x="39" y="36"/>
                </a:moveTo>
                <a:cubicBezTo>
                  <a:pt x="42" y="33"/>
                  <a:pt x="42" y="33"/>
                  <a:pt x="42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1"/>
                  <a:pt x="39" y="21"/>
                  <a:pt x="39" y="21"/>
                </a:cubicBezTo>
                <a:cubicBezTo>
                  <a:pt x="44" y="23"/>
                  <a:pt x="47" y="25"/>
                  <a:pt x="49" y="29"/>
                </a:cubicBezTo>
                <a:cubicBezTo>
                  <a:pt x="46" y="30"/>
                  <a:pt x="44" y="32"/>
                  <a:pt x="43" y="35"/>
                </a:cubicBezTo>
                <a:cubicBezTo>
                  <a:pt x="42" y="36"/>
                  <a:pt x="41" y="36"/>
                  <a:pt x="39" y="36"/>
                </a:cubicBezTo>
                <a:close/>
                <a:moveTo>
                  <a:pt x="64" y="32"/>
                </a:moveTo>
                <a:cubicBezTo>
                  <a:pt x="63" y="33"/>
                  <a:pt x="63" y="33"/>
                  <a:pt x="63" y="33"/>
                </a:cubicBezTo>
                <a:cubicBezTo>
                  <a:pt x="64" y="34"/>
                  <a:pt x="64" y="34"/>
                  <a:pt x="64" y="34"/>
                </a:cubicBezTo>
                <a:cubicBezTo>
                  <a:pt x="66" y="36"/>
                  <a:pt x="66" y="36"/>
                  <a:pt x="66" y="36"/>
                </a:cubicBezTo>
                <a:cubicBezTo>
                  <a:pt x="65" y="36"/>
                  <a:pt x="63" y="36"/>
                  <a:pt x="62" y="35"/>
                </a:cubicBezTo>
                <a:cubicBezTo>
                  <a:pt x="61" y="32"/>
                  <a:pt x="59" y="30"/>
                  <a:pt x="56" y="29"/>
                </a:cubicBezTo>
                <a:cubicBezTo>
                  <a:pt x="58" y="25"/>
                  <a:pt x="62" y="23"/>
                  <a:pt x="66" y="21"/>
                </a:cubicBezTo>
                <a:cubicBezTo>
                  <a:pt x="66" y="22"/>
                  <a:pt x="66" y="22"/>
                  <a:pt x="66" y="22"/>
                </a:cubicBezTo>
                <a:cubicBezTo>
                  <a:pt x="67" y="23"/>
                  <a:pt x="67" y="23"/>
                  <a:pt x="67" y="23"/>
                </a:cubicBezTo>
                <a:lnTo>
                  <a:pt x="64" y="32"/>
                </a:lnTo>
                <a:close/>
                <a:moveTo>
                  <a:pt x="72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69" y="20"/>
                  <a:pt x="69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8"/>
                  <a:pt x="67" y="18"/>
                  <a:pt x="67" y="18"/>
                </a:cubicBezTo>
                <a:cubicBezTo>
                  <a:pt x="64" y="17"/>
                  <a:pt x="62" y="13"/>
                  <a:pt x="62" y="10"/>
                </a:cubicBezTo>
                <a:cubicBezTo>
                  <a:pt x="62" y="5"/>
                  <a:pt x="66" y="2"/>
                  <a:pt x="70" y="2"/>
                </a:cubicBezTo>
                <a:cubicBezTo>
                  <a:pt x="75" y="2"/>
                  <a:pt x="78" y="5"/>
                  <a:pt x="78" y="10"/>
                </a:cubicBezTo>
                <a:cubicBezTo>
                  <a:pt x="78" y="13"/>
                  <a:pt x="76" y="17"/>
                  <a:pt x="74" y="18"/>
                </a:cubicBezTo>
                <a:cubicBezTo>
                  <a:pt x="73" y="19"/>
                  <a:pt x="73" y="19"/>
                  <a:pt x="73" y="19"/>
                </a:cubicBezTo>
                <a:lnTo>
                  <a:pt x="72" y="19"/>
                </a:lnTo>
                <a:close/>
                <a:moveTo>
                  <a:pt x="74" y="36"/>
                </a:moveTo>
                <a:cubicBezTo>
                  <a:pt x="76" y="34"/>
                  <a:pt x="76" y="34"/>
                  <a:pt x="76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32"/>
                  <a:pt x="76" y="32"/>
                  <a:pt x="76" y="32"/>
                </a:cubicBezTo>
                <a:cubicBezTo>
                  <a:pt x="73" y="23"/>
                  <a:pt x="73" y="23"/>
                  <a:pt x="73" y="2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1"/>
                  <a:pt x="74" y="21"/>
                  <a:pt x="74" y="21"/>
                </a:cubicBezTo>
                <a:cubicBezTo>
                  <a:pt x="79" y="23"/>
                  <a:pt x="82" y="25"/>
                  <a:pt x="84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30"/>
                  <a:pt x="79" y="32"/>
                  <a:pt x="78" y="35"/>
                </a:cubicBezTo>
                <a:cubicBezTo>
                  <a:pt x="77" y="36"/>
                  <a:pt x="76" y="36"/>
                  <a:pt x="74" y="36"/>
                </a:cubicBezTo>
                <a:close/>
                <a:moveTo>
                  <a:pt x="64" y="88"/>
                </a:moveTo>
                <a:cubicBezTo>
                  <a:pt x="63" y="89"/>
                  <a:pt x="63" y="89"/>
                  <a:pt x="63" y="89"/>
                </a:cubicBezTo>
                <a:cubicBezTo>
                  <a:pt x="66" y="92"/>
                  <a:pt x="66" y="92"/>
                  <a:pt x="66" y="92"/>
                </a:cubicBezTo>
                <a:cubicBezTo>
                  <a:pt x="58" y="91"/>
                  <a:pt x="55" y="90"/>
                  <a:pt x="54" y="89"/>
                </a:cubicBezTo>
                <a:cubicBezTo>
                  <a:pt x="54" y="85"/>
                  <a:pt x="59" y="79"/>
                  <a:pt x="66" y="77"/>
                </a:cubicBezTo>
                <a:cubicBezTo>
                  <a:pt x="66" y="78"/>
                  <a:pt x="66" y="78"/>
                  <a:pt x="66" y="78"/>
                </a:cubicBezTo>
                <a:cubicBezTo>
                  <a:pt x="67" y="79"/>
                  <a:pt x="67" y="79"/>
                  <a:pt x="67" y="79"/>
                </a:cubicBezTo>
                <a:lnTo>
                  <a:pt x="64" y="88"/>
                </a:lnTo>
                <a:close/>
                <a:moveTo>
                  <a:pt x="86" y="89"/>
                </a:moveTo>
                <a:cubicBezTo>
                  <a:pt x="86" y="90"/>
                  <a:pt x="82" y="91"/>
                  <a:pt x="74" y="92"/>
                </a:cubicBezTo>
                <a:cubicBezTo>
                  <a:pt x="76" y="90"/>
                  <a:pt x="76" y="90"/>
                  <a:pt x="76" y="90"/>
                </a:cubicBezTo>
                <a:cubicBezTo>
                  <a:pt x="77" y="89"/>
                  <a:pt x="77" y="89"/>
                  <a:pt x="77" y="89"/>
                </a:cubicBezTo>
                <a:cubicBezTo>
                  <a:pt x="76" y="88"/>
                  <a:pt x="76" y="88"/>
                  <a:pt x="76" y="88"/>
                </a:cubicBezTo>
                <a:cubicBezTo>
                  <a:pt x="73" y="79"/>
                  <a:pt x="73" y="79"/>
                  <a:pt x="73" y="79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7"/>
                  <a:pt x="74" y="77"/>
                  <a:pt x="74" y="77"/>
                </a:cubicBezTo>
                <a:cubicBezTo>
                  <a:pt x="81" y="79"/>
                  <a:pt x="86" y="85"/>
                  <a:pt x="86" y="89"/>
                </a:cubicBezTo>
                <a:close/>
                <a:moveTo>
                  <a:pt x="74" y="74"/>
                </a:move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0" y="75"/>
                </a:cubicBezTo>
                <a:cubicBezTo>
                  <a:pt x="69" y="75"/>
                  <a:pt x="69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4"/>
                  <a:pt x="67" y="74"/>
                  <a:pt x="67" y="74"/>
                </a:cubicBezTo>
                <a:cubicBezTo>
                  <a:pt x="64" y="72"/>
                  <a:pt x="62" y="69"/>
                  <a:pt x="62" y="66"/>
                </a:cubicBezTo>
                <a:cubicBezTo>
                  <a:pt x="62" y="61"/>
                  <a:pt x="66" y="57"/>
                  <a:pt x="70" y="57"/>
                </a:cubicBezTo>
                <a:cubicBezTo>
                  <a:pt x="75" y="57"/>
                  <a:pt x="78" y="61"/>
                  <a:pt x="78" y="66"/>
                </a:cubicBezTo>
                <a:cubicBezTo>
                  <a:pt x="78" y="69"/>
                  <a:pt x="76" y="72"/>
                  <a:pt x="74" y="74"/>
                </a:cubicBezTo>
                <a:close/>
                <a:moveTo>
                  <a:pt x="81" y="60"/>
                </a:moveTo>
                <a:cubicBezTo>
                  <a:pt x="81" y="61"/>
                  <a:pt x="81" y="61"/>
                  <a:pt x="81" y="61"/>
                </a:cubicBezTo>
                <a:cubicBezTo>
                  <a:pt x="82" y="62"/>
                  <a:pt x="82" y="62"/>
                  <a:pt x="82" y="62"/>
                </a:cubicBezTo>
                <a:cubicBezTo>
                  <a:pt x="84" y="64"/>
                  <a:pt x="84" y="64"/>
                  <a:pt x="84" y="64"/>
                </a:cubicBezTo>
                <a:cubicBezTo>
                  <a:pt x="82" y="64"/>
                  <a:pt x="81" y="64"/>
                  <a:pt x="80" y="63"/>
                </a:cubicBezTo>
                <a:cubicBezTo>
                  <a:pt x="79" y="60"/>
                  <a:pt x="76" y="58"/>
                  <a:pt x="73" y="56"/>
                </a:cubicBezTo>
                <a:cubicBezTo>
                  <a:pt x="75" y="53"/>
                  <a:pt x="79" y="50"/>
                  <a:pt x="84" y="49"/>
                </a:cubicBezTo>
                <a:cubicBezTo>
                  <a:pt x="84" y="50"/>
                  <a:pt x="84" y="50"/>
                  <a:pt x="84" y="50"/>
                </a:cubicBezTo>
                <a:cubicBezTo>
                  <a:pt x="85" y="51"/>
                  <a:pt x="85" y="51"/>
                  <a:pt x="85" y="51"/>
                </a:cubicBezTo>
                <a:lnTo>
                  <a:pt x="81" y="60"/>
                </a:lnTo>
                <a:close/>
                <a:moveTo>
                  <a:pt x="89" y="47"/>
                </a:moveTo>
                <a:cubicBezTo>
                  <a:pt x="89" y="47"/>
                  <a:pt x="88" y="48"/>
                  <a:pt x="88" y="48"/>
                </a:cubicBezTo>
                <a:cubicBezTo>
                  <a:pt x="87" y="48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4" y="46"/>
                  <a:pt x="84" y="46"/>
                  <a:pt x="84" y="46"/>
                </a:cubicBezTo>
                <a:cubicBezTo>
                  <a:pt x="81" y="45"/>
                  <a:pt x="80" y="41"/>
                  <a:pt x="80" y="38"/>
                </a:cubicBezTo>
                <a:cubicBezTo>
                  <a:pt x="80" y="33"/>
                  <a:pt x="83" y="30"/>
                  <a:pt x="88" y="30"/>
                </a:cubicBezTo>
                <a:cubicBezTo>
                  <a:pt x="92" y="30"/>
                  <a:pt x="96" y="33"/>
                  <a:pt x="96" y="38"/>
                </a:cubicBezTo>
                <a:cubicBezTo>
                  <a:pt x="96" y="41"/>
                  <a:pt x="94" y="45"/>
                  <a:pt x="91" y="46"/>
                </a:cubicBezTo>
                <a:cubicBezTo>
                  <a:pt x="90" y="47"/>
                  <a:pt x="90" y="47"/>
                  <a:pt x="90" y="47"/>
                </a:cubicBezTo>
                <a:lnTo>
                  <a:pt x="89" y="47"/>
                </a:lnTo>
                <a:close/>
                <a:moveTo>
                  <a:pt x="92" y="64"/>
                </a:moveTo>
                <a:cubicBezTo>
                  <a:pt x="94" y="62"/>
                  <a:pt x="94" y="62"/>
                  <a:pt x="94" y="62"/>
                </a:cubicBezTo>
                <a:cubicBezTo>
                  <a:pt x="94" y="61"/>
                  <a:pt x="94" y="61"/>
                  <a:pt x="94" y="61"/>
                </a:cubicBezTo>
                <a:cubicBezTo>
                  <a:pt x="94" y="60"/>
                  <a:pt x="94" y="60"/>
                  <a:pt x="94" y="60"/>
                </a:cubicBezTo>
                <a:cubicBezTo>
                  <a:pt x="90" y="51"/>
                  <a:pt x="90" y="51"/>
                  <a:pt x="90" y="51"/>
                </a:cubicBezTo>
                <a:cubicBezTo>
                  <a:pt x="91" y="50"/>
                  <a:pt x="91" y="50"/>
                  <a:pt x="91" y="50"/>
                </a:cubicBezTo>
                <a:cubicBezTo>
                  <a:pt x="92" y="49"/>
                  <a:pt x="92" y="49"/>
                  <a:pt x="92" y="49"/>
                </a:cubicBezTo>
                <a:cubicBezTo>
                  <a:pt x="98" y="51"/>
                  <a:pt x="104" y="57"/>
                  <a:pt x="104" y="61"/>
                </a:cubicBezTo>
                <a:cubicBezTo>
                  <a:pt x="103" y="62"/>
                  <a:pt x="99" y="63"/>
                  <a:pt x="92" y="64"/>
                </a:cubicBezTo>
                <a:close/>
                <a:moveTo>
                  <a:pt x="92" y="64"/>
                </a:moveTo>
                <a:cubicBezTo>
                  <a:pt x="92" y="64"/>
                  <a:pt x="92" y="64"/>
                  <a:pt x="92" y="64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ardrop 146"/>
          <p:cNvSpPr/>
          <p:nvPr/>
        </p:nvSpPr>
        <p:spPr bwMode="auto">
          <a:xfrm rot="8100000">
            <a:off x="7864475" y="482600"/>
            <a:ext cx="349250" cy="349250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297738" y="887413"/>
            <a:ext cx="1476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Производство продукции (товаров, услуг)</a:t>
            </a:r>
            <a:endParaRPr kumimoji="0" lang="en-US" sz="900">
              <a:solidFill>
                <a:srgbClr val="595959"/>
              </a:solidFill>
              <a:latin typeface="Lato Regular" charset="0"/>
              <a:ea typeface="MS PGothic" charset="0"/>
            </a:endParaRPr>
          </a:p>
        </p:txBody>
      </p:sp>
      <p:sp>
        <p:nvSpPr>
          <p:cNvPr id="15" name="Teardrop 154"/>
          <p:cNvSpPr/>
          <p:nvPr/>
        </p:nvSpPr>
        <p:spPr bwMode="auto">
          <a:xfrm rot="8100000">
            <a:off x="7859713" y="1198563"/>
            <a:ext cx="341312" cy="341312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27913" y="1581150"/>
            <a:ext cx="12652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ru-RU" sz="800">
                <a:solidFill>
                  <a:srgbClr val="595959"/>
                </a:solidFill>
                <a:latin typeface="Lato Regular" charset="0"/>
                <a:ea typeface="MS PGothic" charset="0"/>
              </a:rPr>
              <a:t>Продажа продукции (товаров, услуг)</a:t>
            </a:r>
            <a:endParaRPr kumimoji="0" lang="en-US" sz="800">
              <a:solidFill>
                <a:srgbClr val="595959"/>
              </a:solidFill>
              <a:latin typeface="Lato Regular" charset="0"/>
              <a:ea typeface="MS PGothic" charset="0"/>
            </a:endParaRPr>
          </a:p>
        </p:txBody>
      </p:sp>
      <p:sp>
        <p:nvSpPr>
          <p:cNvPr id="17" name="Teardrop 157"/>
          <p:cNvSpPr/>
          <p:nvPr/>
        </p:nvSpPr>
        <p:spPr bwMode="auto">
          <a:xfrm rot="8100000">
            <a:off x="7877175" y="1900238"/>
            <a:ext cx="333375" cy="3365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210425" y="2274888"/>
            <a:ext cx="16827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Банковской/ финансовой, страхование</a:t>
            </a:r>
          </a:p>
        </p:txBody>
      </p:sp>
      <p:sp>
        <p:nvSpPr>
          <p:cNvPr id="19" name="Teardrop 163"/>
          <p:cNvSpPr/>
          <p:nvPr/>
        </p:nvSpPr>
        <p:spPr bwMode="auto">
          <a:xfrm rot="8100000">
            <a:off x="7899400" y="2603500"/>
            <a:ext cx="304800" cy="295275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432675" y="2944813"/>
            <a:ext cx="1265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IT</a:t>
            </a:r>
          </a:p>
        </p:txBody>
      </p:sp>
      <p:sp>
        <p:nvSpPr>
          <p:cNvPr id="21" name="Teardrop 166"/>
          <p:cNvSpPr/>
          <p:nvPr/>
        </p:nvSpPr>
        <p:spPr bwMode="auto">
          <a:xfrm rot="8100000">
            <a:off x="7910513" y="3157538"/>
            <a:ext cx="290512" cy="303212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419975" y="3476625"/>
            <a:ext cx="1263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Консалтинг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431088" y="3970338"/>
            <a:ext cx="126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Образование</a:t>
            </a:r>
            <a:endParaRPr kumimoji="0" lang="en-US" sz="900">
              <a:solidFill>
                <a:srgbClr val="595959"/>
              </a:solidFill>
              <a:latin typeface="Lato Regular" charset="0"/>
              <a:ea typeface="MS PGothic" charset="0"/>
            </a:endParaRPr>
          </a:p>
        </p:txBody>
      </p:sp>
      <p:sp>
        <p:nvSpPr>
          <p:cNvPr id="24" name="Teardrop 172"/>
          <p:cNvSpPr/>
          <p:nvPr/>
        </p:nvSpPr>
        <p:spPr bwMode="auto">
          <a:xfrm rot="8100000">
            <a:off x="7918450" y="4202113"/>
            <a:ext cx="292100" cy="315912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7356475" y="4570413"/>
            <a:ext cx="14176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Научные организации</a:t>
            </a:r>
            <a:endParaRPr kumimoji="0" lang="en-US" sz="900">
              <a:solidFill>
                <a:srgbClr val="595959"/>
              </a:solidFill>
              <a:latin typeface="Lato Regular" charset="0"/>
              <a:ea typeface="MS PGothic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8713" y="1141413"/>
            <a:ext cx="1054100" cy="300037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25%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3775" y="1333500"/>
            <a:ext cx="1055688" cy="300038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36%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8100" y="2327275"/>
            <a:ext cx="1054100" cy="300038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21%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ardrop 262"/>
          <p:cNvSpPr/>
          <p:nvPr/>
        </p:nvSpPr>
        <p:spPr bwMode="auto">
          <a:xfrm rot="8100000">
            <a:off x="7929563" y="3671888"/>
            <a:ext cx="296862" cy="293687"/>
          </a:xfrm>
          <a:prstGeom prst="teardrop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86463" y="3198813"/>
            <a:ext cx="1055687" cy="300037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7%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9038" y="3514725"/>
            <a:ext cx="1054100" cy="300038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9%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6725" y="2809875"/>
            <a:ext cx="1054100" cy="300038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1650" y="1735138"/>
            <a:ext cx="1054100" cy="300037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26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244975"/>
            <a:ext cx="150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6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740150"/>
            <a:ext cx="2111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6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3063" y="3211513"/>
            <a:ext cx="1571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51125"/>
            <a:ext cx="1920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6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997075"/>
            <a:ext cx="1825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813" y="1298575"/>
            <a:ext cx="2365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7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79438"/>
            <a:ext cx="1508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7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274763"/>
            <a:ext cx="1508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7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817688"/>
            <a:ext cx="3190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7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90825"/>
            <a:ext cx="247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455988"/>
            <a:ext cx="1920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270250"/>
            <a:ext cx="182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7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430463"/>
            <a:ext cx="2698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519238"/>
            <a:ext cx="150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Диаграмма 47"/>
          <p:cNvGraphicFramePr>
            <a:graphicFrameLocks noChangeAspect="1"/>
          </p:cNvGraphicFramePr>
          <p:nvPr/>
        </p:nvGraphicFramePr>
        <p:xfrm>
          <a:off x="683568" y="3356992"/>
          <a:ext cx="3773488" cy="2871787"/>
        </p:xfrm>
        <a:graphic>
          <a:graphicData uri="http://schemas.openxmlformats.org/presentationml/2006/ole">
            <p:oleObj spid="_x0000_s23631" name="Worksheet" r:id="rId15" imgW="3781270" imgH="2876414" progId="Excel.Sheet.8">
              <p:embed/>
            </p:oleObj>
          </a:graphicData>
        </a:graphic>
      </p:graphicFrame>
      <p:sp>
        <p:nvSpPr>
          <p:cNvPr id="49" name="Teardrop 146"/>
          <p:cNvSpPr/>
          <p:nvPr/>
        </p:nvSpPr>
        <p:spPr bwMode="auto">
          <a:xfrm rot="8100000">
            <a:off x="280988" y="3927475"/>
            <a:ext cx="347662" cy="349250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-284163" y="4341813"/>
            <a:ext cx="14779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Экономист</a:t>
            </a:r>
            <a:endParaRPr kumimoji="0" lang="en-US" sz="900">
              <a:solidFill>
                <a:srgbClr val="595959"/>
              </a:solidFill>
              <a:latin typeface="Lato Regular" charset="0"/>
              <a:ea typeface="MS PGothic" charset="0"/>
            </a:endParaRPr>
          </a:p>
        </p:txBody>
      </p:sp>
      <p:sp>
        <p:nvSpPr>
          <p:cNvPr id="51" name="Teardrop 154"/>
          <p:cNvSpPr/>
          <p:nvPr/>
        </p:nvSpPr>
        <p:spPr bwMode="auto">
          <a:xfrm rot="8100000">
            <a:off x="279400" y="4564063"/>
            <a:ext cx="341313" cy="342900"/>
          </a:xfrm>
          <a:prstGeom prst="teardrop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-177800" y="5054600"/>
            <a:ext cx="12652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Бухгалтер</a:t>
            </a:r>
            <a:endParaRPr kumimoji="0" lang="en-US" sz="900">
              <a:solidFill>
                <a:srgbClr val="595959"/>
              </a:solidFill>
              <a:latin typeface="Lato Regular" charset="0"/>
              <a:ea typeface="MS PGothic" charset="0"/>
            </a:endParaRPr>
          </a:p>
        </p:txBody>
      </p:sp>
      <p:pic>
        <p:nvPicPr>
          <p:cNvPr id="53" name="Picture 2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" y="4651375"/>
            <a:ext cx="23653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7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3" y="4024313"/>
            <a:ext cx="1508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ardrop 157"/>
          <p:cNvSpPr/>
          <p:nvPr/>
        </p:nvSpPr>
        <p:spPr bwMode="auto">
          <a:xfrm rot="8100000">
            <a:off x="277813" y="5430838"/>
            <a:ext cx="333375" cy="334962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-396875" y="5792788"/>
            <a:ext cx="16827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Финансист</a:t>
            </a:r>
          </a:p>
        </p:txBody>
      </p:sp>
      <p:sp>
        <p:nvSpPr>
          <p:cNvPr id="57" name="Teardrop 163"/>
          <p:cNvSpPr/>
          <p:nvPr/>
        </p:nvSpPr>
        <p:spPr bwMode="auto">
          <a:xfrm rot="8100000">
            <a:off x="301625" y="6115050"/>
            <a:ext cx="304800" cy="295275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lIns="182839" tIns="91419" rIns="182839" bIns="91419" anchor="ctr">
            <a:normAutofit fontScale="25000" lnSpcReduction="20000"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-165100" y="6457950"/>
            <a:ext cx="12636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900">
                <a:solidFill>
                  <a:srgbClr val="595959"/>
                </a:solidFill>
                <a:latin typeface="Lato Regular" charset="0"/>
                <a:ea typeface="MS PGothic" charset="0"/>
              </a:rPr>
              <a:t>Аудитор</a:t>
            </a:r>
            <a:endParaRPr kumimoji="0" lang="en-US" sz="900">
              <a:solidFill>
                <a:srgbClr val="595959"/>
              </a:solidFill>
              <a:latin typeface="Lato Regular" charset="0"/>
              <a:ea typeface="MS PGothic" charset="0"/>
            </a:endParaRPr>
          </a:p>
        </p:txBody>
      </p:sp>
      <p:pic>
        <p:nvPicPr>
          <p:cNvPr id="59" name="Picture 2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6162675"/>
            <a:ext cx="19208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6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5510213"/>
            <a:ext cx="1841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79512" y="2924944"/>
            <a:ext cx="4202113" cy="830263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Востребованность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выпускников экономических специальностей</a:t>
            </a:r>
            <a:endParaRPr lang="en-US" sz="2100" b="1" dirty="0" smtClean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97200" y="4806950"/>
            <a:ext cx="1054100" cy="300038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35%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17713" y="5651500"/>
            <a:ext cx="1054100" cy="300038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32%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38225" y="4899025"/>
            <a:ext cx="1055688" cy="300038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26%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55775" y="4541838"/>
            <a:ext cx="1055688" cy="300037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  <a:r>
              <a:rPr lang="ru-RU" sz="15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%</a:t>
            </a:r>
            <a:endParaRPr lang="en-US" sz="15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20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OleChart spid="48" grpId="0" animBg="0"/>
      <p:bldP spid="50" grpId="0"/>
      <p:bldP spid="52" grpId="0"/>
      <p:bldP spid="56" grpId="0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2463800" y="404813"/>
            <a:ext cx="3963988" cy="530225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3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Перспективы выпускника</a:t>
            </a:r>
            <a:endParaRPr lang="en-US" sz="2300" b="1" smtClean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69" name="Group 92"/>
          <p:cNvGrpSpPr>
            <a:grpSpLocks/>
          </p:cNvGrpSpPr>
          <p:nvPr/>
        </p:nvGrpSpPr>
        <p:grpSpPr bwMode="auto">
          <a:xfrm>
            <a:off x="3709988" y="2338388"/>
            <a:ext cx="1352550" cy="3322637"/>
            <a:chOff x="8248945" y="3870917"/>
            <a:chExt cx="2893424" cy="8243098"/>
          </a:xfrm>
        </p:grpSpPr>
        <p:sp>
          <p:nvSpPr>
            <p:cNvPr id="70" name="Freeform 17"/>
            <p:cNvSpPr>
              <a:spLocks noChangeArrowheads="1"/>
            </p:cNvSpPr>
            <p:nvPr/>
          </p:nvSpPr>
          <p:spPr bwMode="auto">
            <a:xfrm>
              <a:off x="8248945" y="11444485"/>
              <a:ext cx="2893424" cy="669530"/>
            </a:xfrm>
            <a:custGeom>
              <a:avLst/>
              <a:gdLst>
                <a:gd name="T0" fmla="*/ 1128 w 2248"/>
                <a:gd name="T1" fmla="*/ 0 h 526"/>
                <a:gd name="T2" fmla="*/ 1128 w 2248"/>
                <a:gd name="T3" fmla="*/ 0 h 526"/>
                <a:gd name="T4" fmla="*/ 0 w 2248"/>
                <a:gd name="T5" fmla="*/ 263 h 526"/>
                <a:gd name="T6" fmla="*/ 1128 w 2248"/>
                <a:gd name="T7" fmla="*/ 525 h 526"/>
                <a:gd name="T8" fmla="*/ 2247 w 2248"/>
                <a:gd name="T9" fmla="*/ 263 h 526"/>
                <a:gd name="T10" fmla="*/ 1733 w 2248"/>
                <a:gd name="T11" fmla="*/ 40 h 526"/>
                <a:gd name="T12" fmla="*/ 1733 w 2248"/>
                <a:gd name="T13" fmla="*/ 60 h 526"/>
                <a:gd name="T14" fmla="*/ 1733 w 2248"/>
                <a:gd name="T15" fmla="*/ 60 h 526"/>
                <a:gd name="T16" fmla="*/ 1472 w 2248"/>
                <a:gd name="T17" fmla="*/ 292 h 526"/>
                <a:gd name="T18" fmla="*/ 1220 w 2248"/>
                <a:gd name="T19" fmla="*/ 60 h 526"/>
                <a:gd name="T20" fmla="*/ 1220 w 2248"/>
                <a:gd name="T21" fmla="*/ 0 h 526"/>
                <a:gd name="T22" fmla="*/ 1128 w 2248"/>
                <a:gd name="T2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8" h="526">
                  <a:moveTo>
                    <a:pt x="1128" y="0"/>
                  </a:moveTo>
                  <a:lnTo>
                    <a:pt x="1128" y="0"/>
                  </a:lnTo>
                  <a:cubicBezTo>
                    <a:pt x="503" y="0"/>
                    <a:pt x="0" y="121"/>
                    <a:pt x="0" y="263"/>
                  </a:cubicBezTo>
                  <a:cubicBezTo>
                    <a:pt x="0" y="404"/>
                    <a:pt x="503" y="525"/>
                    <a:pt x="1128" y="525"/>
                  </a:cubicBezTo>
                  <a:cubicBezTo>
                    <a:pt x="1744" y="525"/>
                    <a:pt x="2247" y="404"/>
                    <a:pt x="2247" y="263"/>
                  </a:cubicBezTo>
                  <a:cubicBezTo>
                    <a:pt x="2247" y="172"/>
                    <a:pt x="2035" y="91"/>
                    <a:pt x="1733" y="40"/>
                  </a:cubicBezTo>
                  <a:cubicBezTo>
                    <a:pt x="1733" y="60"/>
                    <a:pt x="1733" y="60"/>
                    <a:pt x="1733" y="60"/>
                  </a:cubicBezTo>
                  <a:lnTo>
                    <a:pt x="1733" y="60"/>
                  </a:lnTo>
                  <a:cubicBezTo>
                    <a:pt x="1733" y="192"/>
                    <a:pt x="1613" y="292"/>
                    <a:pt x="1472" y="292"/>
                  </a:cubicBezTo>
                  <a:cubicBezTo>
                    <a:pt x="1329" y="292"/>
                    <a:pt x="1220" y="192"/>
                    <a:pt x="1220" y="60"/>
                  </a:cubicBezTo>
                  <a:cubicBezTo>
                    <a:pt x="1220" y="0"/>
                    <a:pt x="1220" y="0"/>
                    <a:pt x="1220" y="0"/>
                  </a:cubicBezTo>
                  <a:cubicBezTo>
                    <a:pt x="1189" y="0"/>
                    <a:pt x="1159" y="0"/>
                    <a:pt x="112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Freeform 18"/>
            <p:cNvSpPr>
              <a:spLocks noChangeArrowheads="1"/>
            </p:cNvSpPr>
            <p:nvPr/>
          </p:nvSpPr>
          <p:spPr bwMode="auto">
            <a:xfrm>
              <a:off x="9108141" y="3870917"/>
              <a:ext cx="1192010" cy="1189401"/>
            </a:xfrm>
            <a:custGeom>
              <a:avLst/>
              <a:gdLst>
                <a:gd name="T0" fmla="*/ 463 w 929"/>
                <a:gd name="T1" fmla="*/ 927 h 928"/>
                <a:gd name="T2" fmla="*/ 463 w 929"/>
                <a:gd name="T3" fmla="*/ 927 h 928"/>
                <a:gd name="T4" fmla="*/ 928 w 929"/>
                <a:gd name="T5" fmla="*/ 465 h 928"/>
                <a:gd name="T6" fmla="*/ 463 w 929"/>
                <a:gd name="T7" fmla="*/ 0 h 928"/>
                <a:gd name="T8" fmla="*/ 0 w 929"/>
                <a:gd name="T9" fmla="*/ 465 h 928"/>
                <a:gd name="T10" fmla="*/ 463 w 929"/>
                <a:gd name="T11" fmla="*/ 92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9" h="928">
                  <a:moveTo>
                    <a:pt x="463" y="927"/>
                  </a:moveTo>
                  <a:lnTo>
                    <a:pt x="463" y="927"/>
                  </a:lnTo>
                  <a:cubicBezTo>
                    <a:pt x="725" y="927"/>
                    <a:pt x="928" y="715"/>
                    <a:pt x="928" y="465"/>
                  </a:cubicBezTo>
                  <a:cubicBezTo>
                    <a:pt x="928" y="201"/>
                    <a:pt x="725" y="0"/>
                    <a:pt x="463" y="0"/>
                  </a:cubicBezTo>
                  <a:cubicBezTo>
                    <a:pt x="211" y="0"/>
                    <a:pt x="0" y="201"/>
                    <a:pt x="0" y="465"/>
                  </a:cubicBezTo>
                  <a:cubicBezTo>
                    <a:pt x="0" y="715"/>
                    <a:pt x="211" y="927"/>
                    <a:pt x="463" y="92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reeform 19"/>
            <p:cNvSpPr>
              <a:spLocks noChangeArrowheads="1"/>
            </p:cNvSpPr>
            <p:nvPr/>
          </p:nvSpPr>
          <p:spPr bwMode="auto">
            <a:xfrm>
              <a:off x="10592211" y="6482084"/>
              <a:ext cx="539969" cy="1658073"/>
            </a:xfrm>
            <a:custGeom>
              <a:avLst/>
              <a:gdLst>
                <a:gd name="T0" fmla="*/ 538698 w 425"/>
                <a:gd name="T1" fmla="*/ 1656791 h 1293"/>
                <a:gd name="T2" fmla="*/ 538698 w 425"/>
                <a:gd name="T3" fmla="*/ 0 h 1293"/>
                <a:gd name="T4" fmla="*/ 0 w 425"/>
                <a:gd name="T5" fmla="*/ 0 h 1293"/>
                <a:gd name="T6" fmla="*/ 0 w 425"/>
                <a:gd name="T7" fmla="*/ 1656791 h 1293"/>
                <a:gd name="T8" fmla="*/ 538698 w 425"/>
                <a:gd name="T9" fmla="*/ 1656791 h 1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1293">
                  <a:moveTo>
                    <a:pt x="424" y="1292"/>
                  </a:moveTo>
                  <a:lnTo>
                    <a:pt x="424" y="0"/>
                  </a:lnTo>
                  <a:lnTo>
                    <a:pt x="0" y="0"/>
                  </a:lnTo>
                  <a:lnTo>
                    <a:pt x="0" y="1292"/>
                  </a:lnTo>
                  <a:lnTo>
                    <a:pt x="424" y="1292"/>
                  </a:lnTo>
                </a:path>
              </a:pathLst>
            </a:custGeom>
            <a:solidFill>
              <a:srgbClr val="11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Freeform 20"/>
            <p:cNvSpPr>
              <a:spLocks noChangeArrowheads="1"/>
            </p:cNvSpPr>
            <p:nvPr/>
          </p:nvSpPr>
          <p:spPr bwMode="auto">
            <a:xfrm>
              <a:off x="10592211" y="6482084"/>
              <a:ext cx="539969" cy="1658073"/>
            </a:xfrm>
            <a:custGeom>
              <a:avLst/>
              <a:gdLst>
                <a:gd name="T0" fmla="*/ 538698 w 425"/>
                <a:gd name="T1" fmla="*/ 1656791 h 1293"/>
                <a:gd name="T2" fmla="*/ 538698 w 425"/>
                <a:gd name="T3" fmla="*/ 0 h 1293"/>
                <a:gd name="T4" fmla="*/ 0 w 425"/>
                <a:gd name="T5" fmla="*/ 0 h 1293"/>
                <a:gd name="T6" fmla="*/ 0 w 425"/>
                <a:gd name="T7" fmla="*/ 1656791 h 1293"/>
                <a:gd name="T8" fmla="*/ 538698 w 425"/>
                <a:gd name="T9" fmla="*/ 1656791 h 1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1293">
                  <a:moveTo>
                    <a:pt x="424" y="1292"/>
                  </a:moveTo>
                  <a:lnTo>
                    <a:pt x="424" y="0"/>
                  </a:lnTo>
                  <a:lnTo>
                    <a:pt x="0" y="0"/>
                  </a:lnTo>
                  <a:lnTo>
                    <a:pt x="0" y="1292"/>
                  </a:lnTo>
                  <a:lnTo>
                    <a:pt x="424" y="1292"/>
                  </a:lnTo>
                </a:path>
              </a:pathLst>
            </a:custGeom>
            <a:solidFill>
              <a:srgbClr val="11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Freeform 21"/>
            <p:cNvSpPr>
              <a:spLocks noChangeArrowheads="1"/>
            </p:cNvSpPr>
            <p:nvPr/>
          </p:nvSpPr>
          <p:spPr bwMode="auto">
            <a:xfrm>
              <a:off x="10592211" y="8278000"/>
              <a:ext cx="539969" cy="346580"/>
            </a:xfrm>
            <a:custGeom>
              <a:avLst/>
              <a:gdLst>
                <a:gd name="T0" fmla="*/ 0 w 425"/>
                <a:gd name="T1" fmla="*/ 0 h 274"/>
                <a:gd name="T2" fmla="*/ 0 w 425"/>
                <a:gd name="T3" fmla="*/ 0 h 274"/>
                <a:gd name="T4" fmla="*/ 269349 w 425"/>
                <a:gd name="T5" fmla="*/ 345315 h 274"/>
                <a:gd name="T6" fmla="*/ 538698 w 425"/>
                <a:gd name="T7" fmla="*/ 0 h 274"/>
                <a:gd name="T8" fmla="*/ 0 w 425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274">
                  <a:moveTo>
                    <a:pt x="0" y="0"/>
                  </a:moveTo>
                  <a:lnTo>
                    <a:pt x="0" y="0"/>
                  </a:lnTo>
                  <a:cubicBezTo>
                    <a:pt x="20" y="181"/>
                    <a:pt x="101" y="273"/>
                    <a:pt x="212" y="273"/>
                  </a:cubicBezTo>
                  <a:cubicBezTo>
                    <a:pt x="322" y="273"/>
                    <a:pt x="413" y="181"/>
                    <a:pt x="42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1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Freeform 22"/>
            <p:cNvSpPr>
              <a:spLocks noChangeArrowheads="1"/>
            </p:cNvSpPr>
            <p:nvPr/>
          </p:nvSpPr>
          <p:spPr bwMode="auto">
            <a:xfrm>
              <a:off x="8248945" y="5245422"/>
              <a:ext cx="2883235" cy="1114572"/>
            </a:xfrm>
            <a:custGeom>
              <a:avLst/>
              <a:gdLst>
                <a:gd name="T0" fmla="*/ 433 w 2239"/>
                <a:gd name="T1" fmla="*/ 869 h 870"/>
                <a:gd name="T2" fmla="*/ 433 w 2239"/>
                <a:gd name="T3" fmla="*/ 869 h 870"/>
                <a:gd name="T4" fmla="*/ 433 w 2239"/>
                <a:gd name="T5" fmla="*/ 666 h 870"/>
                <a:gd name="T6" fmla="*/ 534 w 2239"/>
                <a:gd name="T7" fmla="*/ 666 h 870"/>
                <a:gd name="T8" fmla="*/ 534 w 2239"/>
                <a:gd name="T9" fmla="*/ 869 h 870"/>
                <a:gd name="T10" fmla="*/ 1733 w 2239"/>
                <a:gd name="T11" fmla="*/ 869 h 870"/>
                <a:gd name="T12" fmla="*/ 1733 w 2239"/>
                <a:gd name="T13" fmla="*/ 666 h 870"/>
                <a:gd name="T14" fmla="*/ 1814 w 2239"/>
                <a:gd name="T15" fmla="*/ 666 h 870"/>
                <a:gd name="T16" fmla="*/ 1814 w 2239"/>
                <a:gd name="T17" fmla="*/ 869 h 870"/>
                <a:gd name="T18" fmla="*/ 2238 w 2239"/>
                <a:gd name="T19" fmla="*/ 869 h 870"/>
                <a:gd name="T20" fmla="*/ 2238 w 2239"/>
                <a:gd name="T21" fmla="*/ 293 h 870"/>
                <a:gd name="T22" fmla="*/ 2238 w 2239"/>
                <a:gd name="T23" fmla="*/ 284 h 870"/>
                <a:gd name="T24" fmla="*/ 1966 w 2239"/>
                <a:gd name="T25" fmla="*/ 0 h 870"/>
                <a:gd name="T26" fmla="*/ 270 w 2239"/>
                <a:gd name="T27" fmla="*/ 0 h 870"/>
                <a:gd name="T28" fmla="*/ 0 w 2239"/>
                <a:gd name="T29" fmla="*/ 284 h 870"/>
                <a:gd name="T30" fmla="*/ 0 w 2239"/>
                <a:gd name="T31" fmla="*/ 293 h 870"/>
                <a:gd name="T32" fmla="*/ 0 w 2239"/>
                <a:gd name="T33" fmla="*/ 869 h 870"/>
                <a:gd name="T34" fmla="*/ 433 w 2239"/>
                <a:gd name="T35" fmla="*/ 86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9" h="870">
                  <a:moveTo>
                    <a:pt x="433" y="869"/>
                  </a:moveTo>
                  <a:lnTo>
                    <a:pt x="433" y="869"/>
                  </a:lnTo>
                  <a:cubicBezTo>
                    <a:pt x="433" y="666"/>
                    <a:pt x="433" y="666"/>
                    <a:pt x="433" y="666"/>
                  </a:cubicBezTo>
                  <a:cubicBezTo>
                    <a:pt x="534" y="666"/>
                    <a:pt x="534" y="666"/>
                    <a:pt x="534" y="666"/>
                  </a:cubicBezTo>
                  <a:cubicBezTo>
                    <a:pt x="534" y="869"/>
                    <a:pt x="534" y="869"/>
                    <a:pt x="534" y="869"/>
                  </a:cubicBezTo>
                  <a:cubicBezTo>
                    <a:pt x="1733" y="869"/>
                    <a:pt x="1733" y="869"/>
                    <a:pt x="1733" y="869"/>
                  </a:cubicBezTo>
                  <a:cubicBezTo>
                    <a:pt x="1733" y="666"/>
                    <a:pt x="1733" y="666"/>
                    <a:pt x="1733" y="666"/>
                  </a:cubicBezTo>
                  <a:cubicBezTo>
                    <a:pt x="1814" y="666"/>
                    <a:pt x="1814" y="666"/>
                    <a:pt x="1814" y="666"/>
                  </a:cubicBezTo>
                  <a:cubicBezTo>
                    <a:pt x="1814" y="869"/>
                    <a:pt x="1814" y="869"/>
                    <a:pt x="1814" y="869"/>
                  </a:cubicBezTo>
                  <a:cubicBezTo>
                    <a:pt x="2238" y="869"/>
                    <a:pt x="2238" y="869"/>
                    <a:pt x="2238" y="869"/>
                  </a:cubicBezTo>
                  <a:cubicBezTo>
                    <a:pt x="2238" y="293"/>
                    <a:pt x="2238" y="293"/>
                    <a:pt x="2238" y="293"/>
                  </a:cubicBezTo>
                  <a:lnTo>
                    <a:pt x="2238" y="284"/>
                  </a:lnTo>
                  <a:cubicBezTo>
                    <a:pt x="2238" y="132"/>
                    <a:pt x="2116" y="0"/>
                    <a:pt x="196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30" y="0"/>
                    <a:pt x="9" y="132"/>
                    <a:pt x="0" y="284"/>
                  </a:cubicBezTo>
                  <a:lnTo>
                    <a:pt x="0" y="293"/>
                  </a:lnTo>
                  <a:cubicBezTo>
                    <a:pt x="0" y="869"/>
                    <a:pt x="0" y="869"/>
                    <a:pt x="0" y="869"/>
                  </a:cubicBezTo>
                  <a:cubicBezTo>
                    <a:pt x="433" y="869"/>
                    <a:pt x="433" y="869"/>
                    <a:pt x="433" y="869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23"/>
            <p:cNvSpPr>
              <a:spLocks noChangeArrowheads="1"/>
            </p:cNvSpPr>
            <p:nvPr/>
          </p:nvSpPr>
          <p:spPr bwMode="auto">
            <a:xfrm>
              <a:off x="8248945" y="6482084"/>
              <a:ext cx="550158" cy="1658073"/>
            </a:xfrm>
            <a:custGeom>
              <a:avLst/>
              <a:gdLst>
                <a:gd name="T0" fmla="*/ 433 w 434"/>
                <a:gd name="T1" fmla="*/ 1292 h 1293"/>
                <a:gd name="T2" fmla="*/ 433 w 434"/>
                <a:gd name="T3" fmla="*/ 0 h 1293"/>
                <a:gd name="T4" fmla="*/ 0 w 434"/>
                <a:gd name="T5" fmla="*/ 0 h 1293"/>
                <a:gd name="T6" fmla="*/ 0 w 434"/>
                <a:gd name="T7" fmla="*/ 1292 h 1293"/>
                <a:gd name="T8" fmla="*/ 433 w 434"/>
                <a:gd name="T9" fmla="*/ 1292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293">
                  <a:moveTo>
                    <a:pt x="433" y="1292"/>
                  </a:moveTo>
                  <a:lnTo>
                    <a:pt x="433" y="0"/>
                  </a:lnTo>
                  <a:lnTo>
                    <a:pt x="0" y="0"/>
                  </a:lnTo>
                  <a:lnTo>
                    <a:pt x="0" y="1292"/>
                  </a:lnTo>
                  <a:lnTo>
                    <a:pt x="433" y="129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40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24"/>
            <p:cNvSpPr>
              <a:spLocks noChangeArrowheads="1"/>
            </p:cNvSpPr>
            <p:nvPr/>
          </p:nvSpPr>
          <p:spPr bwMode="auto">
            <a:xfrm>
              <a:off x="8248945" y="8278000"/>
              <a:ext cx="539969" cy="346580"/>
            </a:xfrm>
            <a:custGeom>
              <a:avLst/>
              <a:gdLst>
                <a:gd name="T0" fmla="*/ 0 w 423"/>
                <a:gd name="T1" fmla="*/ 0 h 274"/>
                <a:gd name="T2" fmla="*/ 0 w 423"/>
                <a:gd name="T3" fmla="*/ 0 h 274"/>
                <a:gd name="T4" fmla="*/ 210 w 423"/>
                <a:gd name="T5" fmla="*/ 273 h 274"/>
                <a:gd name="T6" fmla="*/ 422 w 423"/>
                <a:gd name="T7" fmla="*/ 0 h 274"/>
                <a:gd name="T8" fmla="*/ 0 w 423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274">
                  <a:moveTo>
                    <a:pt x="0" y="0"/>
                  </a:moveTo>
                  <a:lnTo>
                    <a:pt x="0" y="0"/>
                  </a:lnTo>
                  <a:cubicBezTo>
                    <a:pt x="20" y="181"/>
                    <a:pt x="110" y="273"/>
                    <a:pt x="210" y="273"/>
                  </a:cubicBezTo>
                  <a:cubicBezTo>
                    <a:pt x="322" y="273"/>
                    <a:pt x="413" y="181"/>
                    <a:pt x="422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Freeform 25"/>
            <p:cNvSpPr>
              <a:spLocks noChangeArrowheads="1"/>
            </p:cNvSpPr>
            <p:nvPr/>
          </p:nvSpPr>
          <p:spPr bwMode="auto">
            <a:xfrm>
              <a:off x="8941737" y="6482084"/>
              <a:ext cx="1541801" cy="1658073"/>
            </a:xfrm>
            <a:custGeom>
              <a:avLst/>
              <a:gdLst>
                <a:gd name="T0" fmla="*/ 1540516 w 1200"/>
                <a:gd name="T1" fmla="*/ 1656791 h 1293"/>
                <a:gd name="T2" fmla="*/ 1540516 w 1200"/>
                <a:gd name="T3" fmla="*/ 0 h 1293"/>
                <a:gd name="T4" fmla="*/ 0 w 1200"/>
                <a:gd name="T5" fmla="*/ 0 h 1293"/>
                <a:gd name="T6" fmla="*/ 0 w 1200"/>
                <a:gd name="T7" fmla="*/ 1656791 h 1293"/>
                <a:gd name="T8" fmla="*/ 1540516 w 1200"/>
                <a:gd name="T9" fmla="*/ 1656791 h 1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1293">
                  <a:moveTo>
                    <a:pt x="1199" y="1292"/>
                  </a:moveTo>
                  <a:lnTo>
                    <a:pt x="1199" y="0"/>
                  </a:lnTo>
                  <a:lnTo>
                    <a:pt x="0" y="0"/>
                  </a:lnTo>
                  <a:lnTo>
                    <a:pt x="0" y="1292"/>
                  </a:lnTo>
                  <a:lnTo>
                    <a:pt x="1199" y="1292"/>
                  </a:lnTo>
                </a:path>
              </a:pathLst>
            </a:custGeom>
            <a:solidFill>
              <a:srgbClr val="11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Freeform 26"/>
            <p:cNvSpPr>
              <a:spLocks noChangeArrowheads="1"/>
            </p:cNvSpPr>
            <p:nvPr/>
          </p:nvSpPr>
          <p:spPr bwMode="auto">
            <a:xfrm>
              <a:off x="8941737" y="6482084"/>
              <a:ext cx="1541801" cy="1658073"/>
            </a:xfrm>
            <a:custGeom>
              <a:avLst/>
              <a:gdLst>
                <a:gd name="T0" fmla="*/ 1199 w 1200"/>
                <a:gd name="T1" fmla="*/ 1292 h 1293"/>
                <a:gd name="T2" fmla="*/ 1199 w 1200"/>
                <a:gd name="T3" fmla="*/ 0 h 1293"/>
                <a:gd name="T4" fmla="*/ 0 w 1200"/>
                <a:gd name="T5" fmla="*/ 0 h 1293"/>
                <a:gd name="T6" fmla="*/ 0 w 1200"/>
                <a:gd name="T7" fmla="*/ 1292 h 1293"/>
                <a:gd name="T8" fmla="*/ 1199 w 1200"/>
                <a:gd name="T9" fmla="*/ 1292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1293">
                  <a:moveTo>
                    <a:pt x="1199" y="1292"/>
                  </a:moveTo>
                  <a:lnTo>
                    <a:pt x="1199" y="0"/>
                  </a:lnTo>
                  <a:lnTo>
                    <a:pt x="0" y="0"/>
                  </a:lnTo>
                  <a:lnTo>
                    <a:pt x="0" y="1292"/>
                  </a:lnTo>
                  <a:lnTo>
                    <a:pt x="1199" y="129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40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Freeform 27"/>
            <p:cNvSpPr>
              <a:spLocks noChangeArrowheads="1"/>
            </p:cNvSpPr>
            <p:nvPr/>
          </p:nvSpPr>
          <p:spPr bwMode="auto">
            <a:xfrm>
              <a:off x="8941737" y="8278000"/>
              <a:ext cx="1541801" cy="2166127"/>
            </a:xfrm>
            <a:custGeom>
              <a:avLst/>
              <a:gdLst>
                <a:gd name="T0" fmla="*/ 0 w 1200"/>
                <a:gd name="T1" fmla="*/ 1684 h 1685"/>
                <a:gd name="T2" fmla="*/ 0 w 1200"/>
                <a:gd name="T3" fmla="*/ 1684 h 1685"/>
                <a:gd name="T4" fmla="*/ 514 w 1200"/>
                <a:gd name="T5" fmla="*/ 1684 h 1685"/>
                <a:gd name="T6" fmla="*/ 514 w 1200"/>
                <a:gd name="T7" fmla="*/ 445 h 1685"/>
                <a:gd name="T8" fmla="*/ 686 w 1200"/>
                <a:gd name="T9" fmla="*/ 445 h 1685"/>
                <a:gd name="T10" fmla="*/ 686 w 1200"/>
                <a:gd name="T11" fmla="*/ 1684 h 1685"/>
                <a:gd name="T12" fmla="*/ 1199 w 1200"/>
                <a:gd name="T13" fmla="*/ 1684 h 1685"/>
                <a:gd name="T14" fmla="*/ 1199 w 1200"/>
                <a:gd name="T15" fmla="*/ 81 h 1685"/>
                <a:gd name="T16" fmla="*/ 1199 w 1200"/>
                <a:gd name="T17" fmla="*/ 81 h 1685"/>
                <a:gd name="T18" fmla="*/ 1199 w 1200"/>
                <a:gd name="T19" fmla="*/ 72 h 1685"/>
                <a:gd name="T20" fmla="*/ 1199 w 1200"/>
                <a:gd name="T21" fmla="*/ 0 h 1685"/>
                <a:gd name="T22" fmla="*/ 0 w 1200"/>
                <a:gd name="T23" fmla="*/ 0 h 1685"/>
                <a:gd name="T24" fmla="*/ 0 w 1200"/>
                <a:gd name="T25" fmla="*/ 72 h 1685"/>
                <a:gd name="T26" fmla="*/ 0 w 1200"/>
                <a:gd name="T27" fmla="*/ 81 h 1685"/>
                <a:gd name="T28" fmla="*/ 0 w 1200"/>
                <a:gd name="T29" fmla="*/ 81 h 1685"/>
                <a:gd name="T30" fmla="*/ 0 w 1200"/>
                <a:gd name="T31" fmla="*/ 1684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0" h="1685">
                  <a:moveTo>
                    <a:pt x="0" y="1684"/>
                  </a:moveTo>
                  <a:lnTo>
                    <a:pt x="0" y="1684"/>
                  </a:lnTo>
                  <a:cubicBezTo>
                    <a:pt x="514" y="1684"/>
                    <a:pt x="514" y="1684"/>
                    <a:pt x="514" y="1684"/>
                  </a:cubicBezTo>
                  <a:cubicBezTo>
                    <a:pt x="514" y="445"/>
                    <a:pt x="514" y="445"/>
                    <a:pt x="514" y="445"/>
                  </a:cubicBezTo>
                  <a:cubicBezTo>
                    <a:pt x="686" y="445"/>
                    <a:pt x="686" y="445"/>
                    <a:pt x="686" y="445"/>
                  </a:cubicBezTo>
                  <a:cubicBezTo>
                    <a:pt x="686" y="1684"/>
                    <a:pt x="686" y="1684"/>
                    <a:pt x="686" y="1684"/>
                  </a:cubicBezTo>
                  <a:cubicBezTo>
                    <a:pt x="1199" y="1684"/>
                    <a:pt x="1199" y="1684"/>
                    <a:pt x="1199" y="1684"/>
                  </a:cubicBezTo>
                  <a:cubicBezTo>
                    <a:pt x="1199" y="81"/>
                    <a:pt x="1199" y="81"/>
                    <a:pt x="1199" y="81"/>
                  </a:cubicBezTo>
                  <a:lnTo>
                    <a:pt x="1199" y="81"/>
                  </a:lnTo>
                  <a:lnTo>
                    <a:pt x="1199" y="72"/>
                  </a:lnTo>
                  <a:cubicBezTo>
                    <a:pt x="1199" y="0"/>
                    <a:pt x="1199" y="0"/>
                    <a:pt x="11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1684"/>
                    <a:pt x="0" y="1684"/>
                    <a:pt x="0" y="168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wrap="none" anchor="ctr">
              <a:normAutofit fontScale="5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28"/>
            <p:cNvSpPr>
              <a:spLocks noChangeArrowheads="1"/>
            </p:cNvSpPr>
            <p:nvPr/>
          </p:nvSpPr>
          <p:spPr bwMode="auto">
            <a:xfrm>
              <a:off x="9824706" y="10574097"/>
              <a:ext cx="658831" cy="1244539"/>
            </a:xfrm>
            <a:custGeom>
              <a:avLst/>
              <a:gdLst>
                <a:gd name="T0" fmla="*/ 0 w 514"/>
                <a:gd name="T1" fmla="*/ 0 h 968"/>
                <a:gd name="T2" fmla="*/ 0 w 514"/>
                <a:gd name="T3" fmla="*/ 0 h 968"/>
                <a:gd name="T4" fmla="*/ 0 w 514"/>
                <a:gd name="T5" fmla="*/ 944975 h 968"/>
                <a:gd name="T6" fmla="*/ 323007 w 514"/>
                <a:gd name="T7" fmla="*/ 1243253 h 968"/>
                <a:gd name="T8" fmla="*/ 657549 w 514"/>
                <a:gd name="T9" fmla="*/ 944975 h 968"/>
                <a:gd name="T10" fmla="*/ 657549 w 514"/>
                <a:gd name="T11" fmla="*/ 0 h 968"/>
                <a:gd name="T12" fmla="*/ 0 w 514"/>
                <a:gd name="T13" fmla="*/ 0 h 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4" h="968">
                  <a:moveTo>
                    <a:pt x="0" y="0"/>
                  </a:moveTo>
                  <a:lnTo>
                    <a:pt x="0" y="0"/>
                  </a:lnTo>
                  <a:cubicBezTo>
                    <a:pt x="0" y="735"/>
                    <a:pt x="0" y="735"/>
                    <a:pt x="0" y="735"/>
                  </a:cubicBezTo>
                  <a:cubicBezTo>
                    <a:pt x="0" y="867"/>
                    <a:pt x="109" y="967"/>
                    <a:pt x="252" y="967"/>
                  </a:cubicBezTo>
                  <a:cubicBezTo>
                    <a:pt x="393" y="967"/>
                    <a:pt x="513" y="867"/>
                    <a:pt x="513" y="735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45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Freeform 29"/>
            <p:cNvSpPr>
              <a:spLocks noChangeArrowheads="1"/>
            </p:cNvSpPr>
            <p:nvPr/>
          </p:nvSpPr>
          <p:spPr bwMode="auto">
            <a:xfrm>
              <a:off x="8941737" y="10574097"/>
              <a:ext cx="658831" cy="1244539"/>
            </a:xfrm>
            <a:custGeom>
              <a:avLst/>
              <a:gdLst>
                <a:gd name="T0" fmla="*/ 0 w 515"/>
                <a:gd name="T1" fmla="*/ 0 h 968"/>
                <a:gd name="T2" fmla="*/ 0 w 515"/>
                <a:gd name="T3" fmla="*/ 0 h 968"/>
                <a:gd name="T4" fmla="*/ 0 w 515"/>
                <a:gd name="T5" fmla="*/ 735 h 968"/>
                <a:gd name="T6" fmla="*/ 252 w 515"/>
                <a:gd name="T7" fmla="*/ 967 h 968"/>
                <a:gd name="T8" fmla="*/ 514 w 515"/>
                <a:gd name="T9" fmla="*/ 735 h 968"/>
                <a:gd name="T10" fmla="*/ 514 w 515"/>
                <a:gd name="T11" fmla="*/ 0 h 968"/>
                <a:gd name="T12" fmla="*/ 0 w 515"/>
                <a:gd name="T13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5" h="968">
                  <a:moveTo>
                    <a:pt x="0" y="0"/>
                  </a:moveTo>
                  <a:lnTo>
                    <a:pt x="0" y="0"/>
                  </a:lnTo>
                  <a:cubicBezTo>
                    <a:pt x="0" y="735"/>
                    <a:pt x="0" y="735"/>
                    <a:pt x="0" y="735"/>
                  </a:cubicBezTo>
                  <a:cubicBezTo>
                    <a:pt x="0" y="867"/>
                    <a:pt x="110" y="967"/>
                    <a:pt x="252" y="967"/>
                  </a:cubicBezTo>
                  <a:cubicBezTo>
                    <a:pt x="393" y="967"/>
                    <a:pt x="514" y="867"/>
                    <a:pt x="514" y="735"/>
                  </a:cubicBezTo>
                  <a:cubicBezTo>
                    <a:pt x="514" y="0"/>
                    <a:pt x="514" y="0"/>
                    <a:pt x="514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30"/>
            <p:cNvSpPr>
              <a:spLocks noChangeArrowheads="1"/>
            </p:cNvSpPr>
            <p:nvPr/>
          </p:nvSpPr>
          <p:spPr bwMode="auto">
            <a:xfrm>
              <a:off x="10306944" y="4438049"/>
              <a:ext cx="0" cy="59075"/>
            </a:xfrm>
            <a:custGeom>
              <a:avLst/>
              <a:gdLst>
                <a:gd name="T0" fmla="*/ 0 w 1"/>
                <a:gd name="T1" fmla="*/ 57894 h 50"/>
                <a:gd name="T2" fmla="*/ 0 w 1"/>
                <a:gd name="T3" fmla="*/ 57894 h 50"/>
                <a:gd name="T4" fmla="*/ 0 w 1"/>
                <a:gd name="T5" fmla="*/ 57894 h 50"/>
                <a:gd name="T6" fmla="*/ 0 w 1"/>
                <a:gd name="T7" fmla="*/ 57894 h 50"/>
                <a:gd name="T8" fmla="*/ 0 w 1"/>
                <a:gd name="T9" fmla="*/ 47260 h 50"/>
                <a:gd name="T10" fmla="*/ 0 w 1"/>
                <a:gd name="T11" fmla="*/ 47260 h 50"/>
                <a:gd name="T12" fmla="*/ 0 w 1"/>
                <a:gd name="T13" fmla="*/ 47260 h 50"/>
                <a:gd name="T14" fmla="*/ 0 w 1"/>
                <a:gd name="T15" fmla="*/ 47260 h 50"/>
                <a:gd name="T16" fmla="*/ 0 w 1"/>
                <a:gd name="T17" fmla="*/ 47260 h 50"/>
                <a:gd name="T18" fmla="*/ 0 w 1"/>
                <a:gd name="T19" fmla="*/ 47260 h 50"/>
                <a:gd name="T20" fmla="*/ 0 w 1"/>
                <a:gd name="T21" fmla="*/ 47260 h 50"/>
                <a:gd name="T22" fmla="*/ 0 w 1"/>
                <a:gd name="T23" fmla="*/ 47260 h 50"/>
                <a:gd name="T24" fmla="*/ 0 w 1"/>
                <a:gd name="T25" fmla="*/ 47260 h 50"/>
                <a:gd name="T26" fmla="*/ 0 w 1"/>
                <a:gd name="T27" fmla="*/ 34264 h 50"/>
                <a:gd name="T28" fmla="*/ 0 w 1"/>
                <a:gd name="T29" fmla="*/ 34264 h 50"/>
                <a:gd name="T30" fmla="*/ 0 w 1"/>
                <a:gd name="T31" fmla="*/ 34264 h 50"/>
                <a:gd name="T32" fmla="*/ 0 w 1"/>
                <a:gd name="T33" fmla="*/ 34264 h 50"/>
                <a:gd name="T34" fmla="*/ 0 w 1"/>
                <a:gd name="T35" fmla="*/ 34264 h 50"/>
                <a:gd name="T36" fmla="*/ 0 w 1"/>
                <a:gd name="T37" fmla="*/ 34264 h 50"/>
                <a:gd name="T38" fmla="*/ 0 w 1"/>
                <a:gd name="T39" fmla="*/ 34264 h 50"/>
                <a:gd name="T40" fmla="*/ 0 w 1"/>
                <a:gd name="T41" fmla="*/ 34264 h 50"/>
                <a:gd name="T42" fmla="*/ 0 w 1"/>
                <a:gd name="T43" fmla="*/ 23630 h 50"/>
                <a:gd name="T44" fmla="*/ 0 w 1"/>
                <a:gd name="T45" fmla="*/ 23630 h 50"/>
                <a:gd name="T46" fmla="*/ 0 w 1"/>
                <a:gd name="T47" fmla="*/ 23630 h 50"/>
                <a:gd name="T48" fmla="*/ 0 w 1"/>
                <a:gd name="T49" fmla="*/ 23630 h 50"/>
                <a:gd name="T50" fmla="*/ 0 w 1"/>
                <a:gd name="T51" fmla="*/ 23630 h 50"/>
                <a:gd name="T52" fmla="*/ 0 w 1"/>
                <a:gd name="T53" fmla="*/ 23630 h 50"/>
                <a:gd name="T54" fmla="*/ 0 w 1"/>
                <a:gd name="T55" fmla="*/ 23630 h 50"/>
                <a:gd name="T56" fmla="*/ 0 w 1"/>
                <a:gd name="T57" fmla="*/ 23630 h 50"/>
                <a:gd name="T58" fmla="*/ 0 w 1"/>
                <a:gd name="T59" fmla="*/ 23630 h 50"/>
                <a:gd name="T60" fmla="*/ 0 w 1"/>
                <a:gd name="T61" fmla="*/ 23630 h 50"/>
                <a:gd name="T62" fmla="*/ 0 w 1"/>
                <a:gd name="T63" fmla="*/ 10634 h 50"/>
                <a:gd name="T64" fmla="*/ 0 w 1"/>
                <a:gd name="T65" fmla="*/ 10634 h 50"/>
                <a:gd name="T66" fmla="*/ 0 w 1"/>
                <a:gd name="T67" fmla="*/ 10634 h 50"/>
                <a:gd name="T68" fmla="*/ 0 w 1"/>
                <a:gd name="T69" fmla="*/ 10634 h 50"/>
                <a:gd name="T70" fmla="*/ 0 w 1"/>
                <a:gd name="T71" fmla="*/ 10634 h 50"/>
                <a:gd name="T72" fmla="*/ 0 w 1"/>
                <a:gd name="T73" fmla="*/ 10634 h 50"/>
                <a:gd name="T74" fmla="*/ 0 w 1"/>
                <a:gd name="T75" fmla="*/ 10634 h 50"/>
                <a:gd name="T76" fmla="*/ 0 w 1"/>
                <a:gd name="T77" fmla="*/ 10634 h 50"/>
                <a:gd name="T78" fmla="*/ 0 w 1"/>
                <a:gd name="T79" fmla="*/ 10634 h 50"/>
                <a:gd name="T80" fmla="*/ 0 w 1"/>
                <a:gd name="T81" fmla="*/ 0 h 50"/>
                <a:gd name="T82" fmla="*/ 0 w 1"/>
                <a:gd name="T83" fmla="*/ 0 h 50"/>
                <a:gd name="T84" fmla="*/ 0 w 1"/>
                <a:gd name="T85" fmla="*/ 0 h 50"/>
                <a:gd name="T86" fmla="*/ 0 w 1"/>
                <a:gd name="T87" fmla="*/ 0 h 50"/>
                <a:gd name="T88" fmla="*/ 0 w 1"/>
                <a:gd name="T89" fmla="*/ 0 h 50"/>
                <a:gd name="T90" fmla="*/ 0 w 1"/>
                <a:gd name="T91" fmla="*/ 0 h 50"/>
                <a:gd name="T92" fmla="*/ 0 w 1"/>
                <a:gd name="T93" fmla="*/ 0 h 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" h="50">
                  <a:moveTo>
                    <a:pt x="0" y="49"/>
                  </a:move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0" y="9"/>
                  </a:ln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lnTo>
                    <a:pt x="0" y="49"/>
                  </a:lnTo>
                </a:path>
              </a:pathLst>
            </a:custGeom>
            <a:solidFill>
              <a:srgbClr val="D4D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Freeform 31"/>
            <p:cNvSpPr>
              <a:spLocks noChangeArrowheads="1"/>
            </p:cNvSpPr>
            <p:nvPr/>
          </p:nvSpPr>
          <p:spPr bwMode="auto">
            <a:xfrm>
              <a:off x="9722825" y="3870917"/>
              <a:ext cx="577326" cy="1189401"/>
            </a:xfrm>
            <a:custGeom>
              <a:avLst/>
              <a:gdLst>
                <a:gd name="T0" fmla="*/ 0 w 455"/>
                <a:gd name="T1" fmla="*/ 0 h 928"/>
                <a:gd name="T2" fmla="*/ 454 w 455"/>
                <a:gd name="T3" fmla="*/ 494 h 928"/>
                <a:gd name="T4" fmla="*/ 454 w 455"/>
                <a:gd name="T5" fmla="*/ 494 h 928"/>
                <a:gd name="T6" fmla="*/ 454 w 455"/>
                <a:gd name="T7" fmla="*/ 494 h 928"/>
                <a:gd name="T8" fmla="*/ 454 w 455"/>
                <a:gd name="T9" fmla="*/ 485 h 928"/>
                <a:gd name="T10" fmla="*/ 454 w 455"/>
                <a:gd name="T11" fmla="*/ 485 h 928"/>
                <a:gd name="T12" fmla="*/ 454 w 455"/>
                <a:gd name="T13" fmla="*/ 485 h 928"/>
                <a:gd name="T14" fmla="*/ 454 w 455"/>
                <a:gd name="T15" fmla="*/ 485 h 928"/>
                <a:gd name="T16" fmla="*/ 454 w 455"/>
                <a:gd name="T17" fmla="*/ 485 h 928"/>
                <a:gd name="T18" fmla="*/ 454 w 455"/>
                <a:gd name="T19" fmla="*/ 485 h 928"/>
                <a:gd name="T20" fmla="*/ 454 w 455"/>
                <a:gd name="T21" fmla="*/ 485 h 928"/>
                <a:gd name="T22" fmla="*/ 454 w 455"/>
                <a:gd name="T23" fmla="*/ 474 h 928"/>
                <a:gd name="T24" fmla="*/ 454 w 455"/>
                <a:gd name="T25" fmla="*/ 474 h 928"/>
                <a:gd name="T26" fmla="*/ 454 w 455"/>
                <a:gd name="T27" fmla="*/ 474 h 928"/>
                <a:gd name="T28" fmla="*/ 454 w 455"/>
                <a:gd name="T29" fmla="*/ 474 h 928"/>
                <a:gd name="T30" fmla="*/ 454 w 455"/>
                <a:gd name="T31" fmla="*/ 474 h 928"/>
                <a:gd name="T32" fmla="*/ 454 w 455"/>
                <a:gd name="T33" fmla="*/ 474 h 928"/>
                <a:gd name="T34" fmla="*/ 454 w 455"/>
                <a:gd name="T35" fmla="*/ 474 h 928"/>
                <a:gd name="T36" fmla="*/ 454 w 455"/>
                <a:gd name="T37" fmla="*/ 465 h 928"/>
                <a:gd name="T38" fmla="*/ 454 w 455"/>
                <a:gd name="T39" fmla="*/ 465 h 928"/>
                <a:gd name="T40" fmla="*/ 454 w 455"/>
                <a:gd name="T41" fmla="*/ 465 h 928"/>
                <a:gd name="T42" fmla="*/ 454 w 455"/>
                <a:gd name="T43" fmla="*/ 465 h 928"/>
                <a:gd name="T44" fmla="*/ 454 w 455"/>
                <a:gd name="T45" fmla="*/ 465 h 928"/>
                <a:gd name="T46" fmla="*/ 454 w 455"/>
                <a:gd name="T47" fmla="*/ 465 h 928"/>
                <a:gd name="T48" fmla="*/ 454 w 455"/>
                <a:gd name="T49" fmla="*/ 454 h 928"/>
                <a:gd name="T50" fmla="*/ 454 w 455"/>
                <a:gd name="T51" fmla="*/ 454 h 928"/>
                <a:gd name="T52" fmla="*/ 454 w 455"/>
                <a:gd name="T53" fmla="*/ 454 h 928"/>
                <a:gd name="T54" fmla="*/ 454 w 455"/>
                <a:gd name="T55" fmla="*/ 454 h 928"/>
                <a:gd name="T56" fmla="*/ 454 w 455"/>
                <a:gd name="T57" fmla="*/ 454 h 928"/>
                <a:gd name="T58" fmla="*/ 454 w 455"/>
                <a:gd name="T59" fmla="*/ 454 h 928"/>
                <a:gd name="T60" fmla="*/ 454 w 455"/>
                <a:gd name="T61" fmla="*/ 454 h 928"/>
                <a:gd name="T62" fmla="*/ 454 w 455"/>
                <a:gd name="T63" fmla="*/ 445 h 928"/>
                <a:gd name="T64" fmla="*/ 454 w 455"/>
                <a:gd name="T65" fmla="*/ 445 h 928"/>
                <a:gd name="T66" fmla="*/ 454 w 455"/>
                <a:gd name="T67" fmla="*/ 445 h 928"/>
                <a:gd name="T68" fmla="*/ 454 w 455"/>
                <a:gd name="T69" fmla="*/ 445 h 928"/>
                <a:gd name="T70" fmla="*/ 454 w 455"/>
                <a:gd name="T71" fmla="*/ 445 h 928"/>
                <a:gd name="T72" fmla="*/ 0 w 455"/>
                <a:gd name="T73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5" h="928">
                  <a:moveTo>
                    <a:pt x="0" y="0"/>
                  </a:moveTo>
                  <a:lnTo>
                    <a:pt x="0" y="0"/>
                  </a:lnTo>
                  <a:cubicBezTo>
                    <a:pt x="0" y="927"/>
                    <a:pt x="0" y="927"/>
                    <a:pt x="0" y="927"/>
                  </a:cubicBezTo>
                  <a:cubicBezTo>
                    <a:pt x="242" y="927"/>
                    <a:pt x="443" y="735"/>
                    <a:pt x="454" y="494"/>
                  </a:cubicBezTo>
                  <a:lnTo>
                    <a:pt x="454" y="494"/>
                  </a:lnTo>
                  <a:lnTo>
                    <a:pt x="454" y="494"/>
                  </a:lnTo>
                  <a:lnTo>
                    <a:pt x="454" y="494"/>
                  </a:lnTo>
                  <a:lnTo>
                    <a:pt x="454" y="494"/>
                  </a:lnTo>
                  <a:lnTo>
                    <a:pt x="454" y="494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74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65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lnTo>
                    <a:pt x="454" y="454"/>
                  </a:lnTo>
                  <a:cubicBezTo>
                    <a:pt x="454" y="454"/>
                    <a:pt x="454" y="454"/>
                    <a:pt x="454" y="445"/>
                  </a:cubicBez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lnTo>
                    <a:pt x="454" y="445"/>
                  </a:lnTo>
                  <a:cubicBezTo>
                    <a:pt x="443" y="201"/>
                    <a:pt x="251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Freeform 32"/>
            <p:cNvSpPr>
              <a:spLocks noChangeArrowheads="1"/>
            </p:cNvSpPr>
            <p:nvPr/>
          </p:nvSpPr>
          <p:spPr bwMode="auto">
            <a:xfrm>
              <a:off x="9722825" y="5245422"/>
              <a:ext cx="1409355" cy="1114572"/>
            </a:xfrm>
            <a:custGeom>
              <a:avLst/>
              <a:gdLst>
                <a:gd name="T0" fmla="*/ 827 w 1100"/>
                <a:gd name="T1" fmla="*/ 0 h 870"/>
                <a:gd name="T2" fmla="*/ 827 w 1100"/>
                <a:gd name="T3" fmla="*/ 0 h 870"/>
                <a:gd name="T4" fmla="*/ 0 w 1100"/>
                <a:gd name="T5" fmla="*/ 0 h 870"/>
                <a:gd name="T6" fmla="*/ 0 w 1100"/>
                <a:gd name="T7" fmla="*/ 869 h 870"/>
                <a:gd name="T8" fmla="*/ 594 w 1100"/>
                <a:gd name="T9" fmla="*/ 869 h 870"/>
                <a:gd name="T10" fmla="*/ 594 w 1100"/>
                <a:gd name="T11" fmla="*/ 666 h 870"/>
                <a:gd name="T12" fmla="*/ 675 w 1100"/>
                <a:gd name="T13" fmla="*/ 666 h 870"/>
                <a:gd name="T14" fmla="*/ 675 w 1100"/>
                <a:gd name="T15" fmla="*/ 869 h 870"/>
                <a:gd name="T16" fmla="*/ 1099 w 1100"/>
                <a:gd name="T17" fmla="*/ 869 h 870"/>
                <a:gd name="T18" fmla="*/ 1099 w 1100"/>
                <a:gd name="T19" fmla="*/ 293 h 870"/>
                <a:gd name="T20" fmla="*/ 1099 w 1100"/>
                <a:gd name="T21" fmla="*/ 284 h 870"/>
                <a:gd name="T22" fmla="*/ 827 w 1100"/>
                <a:gd name="T2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0" h="870">
                  <a:moveTo>
                    <a:pt x="827" y="0"/>
                  </a:moveTo>
                  <a:lnTo>
                    <a:pt x="82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594" y="869"/>
                    <a:pt x="594" y="869"/>
                    <a:pt x="594" y="869"/>
                  </a:cubicBezTo>
                  <a:cubicBezTo>
                    <a:pt x="594" y="666"/>
                    <a:pt x="594" y="666"/>
                    <a:pt x="594" y="666"/>
                  </a:cubicBezTo>
                  <a:cubicBezTo>
                    <a:pt x="675" y="666"/>
                    <a:pt x="675" y="666"/>
                    <a:pt x="675" y="666"/>
                  </a:cubicBezTo>
                  <a:cubicBezTo>
                    <a:pt x="675" y="869"/>
                    <a:pt x="675" y="869"/>
                    <a:pt x="675" y="869"/>
                  </a:cubicBezTo>
                  <a:cubicBezTo>
                    <a:pt x="1099" y="869"/>
                    <a:pt x="1099" y="869"/>
                    <a:pt x="1099" y="869"/>
                  </a:cubicBezTo>
                  <a:cubicBezTo>
                    <a:pt x="1099" y="293"/>
                    <a:pt x="1099" y="293"/>
                    <a:pt x="1099" y="293"/>
                  </a:cubicBezTo>
                  <a:lnTo>
                    <a:pt x="1099" y="284"/>
                  </a:lnTo>
                  <a:cubicBezTo>
                    <a:pt x="1099" y="132"/>
                    <a:pt x="977" y="0"/>
                    <a:pt x="827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Freeform 33"/>
            <p:cNvSpPr>
              <a:spLocks noChangeArrowheads="1"/>
            </p:cNvSpPr>
            <p:nvPr/>
          </p:nvSpPr>
          <p:spPr bwMode="auto">
            <a:xfrm>
              <a:off x="10592211" y="6482084"/>
              <a:ext cx="539969" cy="1658073"/>
            </a:xfrm>
            <a:custGeom>
              <a:avLst/>
              <a:gdLst>
                <a:gd name="T0" fmla="*/ 538698 w 425"/>
                <a:gd name="T1" fmla="*/ 0 h 1293"/>
                <a:gd name="T2" fmla="*/ 0 w 425"/>
                <a:gd name="T3" fmla="*/ 0 h 1293"/>
                <a:gd name="T4" fmla="*/ 0 w 425"/>
                <a:gd name="T5" fmla="*/ 1656791 h 1293"/>
                <a:gd name="T6" fmla="*/ 538698 w 425"/>
                <a:gd name="T7" fmla="*/ 1656791 h 1293"/>
                <a:gd name="T8" fmla="*/ 538698 w 425"/>
                <a:gd name="T9" fmla="*/ 0 h 1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1293">
                  <a:moveTo>
                    <a:pt x="424" y="0"/>
                  </a:moveTo>
                  <a:lnTo>
                    <a:pt x="0" y="0"/>
                  </a:lnTo>
                  <a:lnTo>
                    <a:pt x="0" y="1292"/>
                  </a:lnTo>
                  <a:lnTo>
                    <a:pt x="424" y="1292"/>
                  </a:lnTo>
                  <a:lnTo>
                    <a:pt x="424" y="0"/>
                  </a:lnTo>
                </a:path>
              </a:pathLst>
            </a:custGeom>
            <a:solidFill>
              <a:srgbClr val="268B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34"/>
            <p:cNvSpPr>
              <a:spLocks noChangeArrowheads="1"/>
            </p:cNvSpPr>
            <p:nvPr/>
          </p:nvSpPr>
          <p:spPr bwMode="auto">
            <a:xfrm>
              <a:off x="10592211" y="6482084"/>
              <a:ext cx="539969" cy="1658073"/>
            </a:xfrm>
            <a:custGeom>
              <a:avLst/>
              <a:gdLst>
                <a:gd name="T0" fmla="*/ 424 w 425"/>
                <a:gd name="T1" fmla="*/ 0 h 1293"/>
                <a:gd name="T2" fmla="*/ 0 w 425"/>
                <a:gd name="T3" fmla="*/ 0 h 1293"/>
                <a:gd name="T4" fmla="*/ 0 w 425"/>
                <a:gd name="T5" fmla="*/ 1292 h 1293"/>
                <a:gd name="T6" fmla="*/ 424 w 425"/>
                <a:gd name="T7" fmla="*/ 1292 h 1293"/>
                <a:gd name="T8" fmla="*/ 424 w 425"/>
                <a:gd name="T9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293">
                  <a:moveTo>
                    <a:pt x="424" y="0"/>
                  </a:moveTo>
                  <a:lnTo>
                    <a:pt x="0" y="0"/>
                  </a:lnTo>
                  <a:lnTo>
                    <a:pt x="0" y="1292"/>
                  </a:lnTo>
                  <a:lnTo>
                    <a:pt x="424" y="1292"/>
                  </a:lnTo>
                  <a:lnTo>
                    <a:pt x="424" y="0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40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Freeform 35"/>
            <p:cNvSpPr>
              <a:spLocks noChangeArrowheads="1"/>
            </p:cNvSpPr>
            <p:nvPr/>
          </p:nvSpPr>
          <p:spPr bwMode="auto">
            <a:xfrm>
              <a:off x="10592211" y="8278000"/>
              <a:ext cx="539969" cy="346580"/>
            </a:xfrm>
            <a:custGeom>
              <a:avLst/>
              <a:gdLst>
                <a:gd name="T0" fmla="*/ 424 w 425"/>
                <a:gd name="T1" fmla="*/ 0 h 274"/>
                <a:gd name="T2" fmla="*/ 424 w 425"/>
                <a:gd name="T3" fmla="*/ 0 h 274"/>
                <a:gd name="T4" fmla="*/ 0 w 425"/>
                <a:gd name="T5" fmla="*/ 0 h 274"/>
                <a:gd name="T6" fmla="*/ 212 w 425"/>
                <a:gd name="T7" fmla="*/ 273 h 274"/>
                <a:gd name="T8" fmla="*/ 424 w 425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74">
                  <a:moveTo>
                    <a:pt x="424" y="0"/>
                  </a:moveTo>
                  <a:lnTo>
                    <a:pt x="424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20" y="181"/>
                    <a:pt x="101" y="273"/>
                    <a:pt x="212" y="273"/>
                  </a:cubicBezTo>
                  <a:cubicBezTo>
                    <a:pt x="322" y="273"/>
                    <a:pt x="413" y="181"/>
                    <a:pt x="424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Freeform 36"/>
            <p:cNvSpPr>
              <a:spLocks noChangeArrowheads="1"/>
            </p:cNvSpPr>
            <p:nvPr/>
          </p:nvSpPr>
          <p:spPr bwMode="auto">
            <a:xfrm>
              <a:off x="9722825" y="6482084"/>
              <a:ext cx="760712" cy="1658073"/>
            </a:xfrm>
            <a:custGeom>
              <a:avLst/>
              <a:gdLst>
                <a:gd name="T0" fmla="*/ 759433 w 595"/>
                <a:gd name="T1" fmla="*/ 0 h 1293"/>
                <a:gd name="T2" fmla="*/ 0 w 595"/>
                <a:gd name="T3" fmla="*/ 0 h 1293"/>
                <a:gd name="T4" fmla="*/ 0 w 595"/>
                <a:gd name="T5" fmla="*/ 1656791 h 1293"/>
                <a:gd name="T6" fmla="*/ 759433 w 595"/>
                <a:gd name="T7" fmla="*/ 1656791 h 1293"/>
                <a:gd name="T8" fmla="*/ 759433 w 595"/>
                <a:gd name="T9" fmla="*/ 0 h 1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1293">
                  <a:moveTo>
                    <a:pt x="594" y="0"/>
                  </a:moveTo>
                  <a:lnTo>
                    <a:pt x="0" y="0"/>
                  </a:lnTo>
                  <a:lnTo>
                    <a:pt x="0" y="1292"/>
                  </a:lnTo>
                  <a:lnTo>
                    <a:pt x="594" y="1292"/>
                  </a:lnTo>
                  <a:lnTo>
                    <a:pt x="594" y="0"/>
                  </a:lnTo>
                </a:path>
              </a:pathLst>
            </a:custGeom>
            <a:solidFill>
              <a:srgbClr val="268B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Freeform 37"/>
            <p:cNvSpPr>
              <a:spLocks noChangeArrowheads="1"/>
            </p:cNvSpPr>
            <p:nvPr/>
          </p:nvSpPr>
          <p:spPr bwMode="auto">
            <a:xfrm>
              <a:off x="9722825" y="6482084"/>
              <a:ext cx="760712" cy="1658073"/>
            </a:xfrm>
            <a:custGeom>
              <a:avLst/>
              <a:gdLst>
                <a:gd name="T0" fmla="*/ 594 w 595"/>
                <a:gd name="T1" fmla="*/ 0 h 1293"/>
                <a:gd name="T2" fmla="*/ 0 w 595"/>
                <a:gd name="T3" fmla="*/ 0 h 1293"/>
                <a:gd name="T4" fmla="*/ 0 w 595"/>
                <a:gd name="T5" fmla="*/ 1292 h 1293"/>
                <a:gd name="T6" fmla="*/ 594 w 595"/>
                <a:gd name="T7" fmla="*/ 1292 h 1293"/>
                <a:gd name="T8" fmla="*/ 594 w 595"/>
                <a:gd name="T9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293">
                  <a:moveTo>
                    <a:pt x="594" y="0"/>
                  </a:moveTo>
                  <a:lnTo>
                    <a:pt x="0" y="0"/>
                  </a:lnTo>
                  <a:lnTo>
                    <a:pt x="0" y="1292"/>
                  </a:lnTo>
                  <a:lnTo>
                    <a:pt x="594" y="1292"/>
                  </a:lnTo>
                  <a:lnTo>
                    <a:pt x="594" y="0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40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Freeform 38"/>
            <p:cNvSpPr>
              <a:spLocks noChangeArrowheads="1"/>
            </p:cNvSpPr>
            <p:nvPr/>
          </p:nvSpPr>
          <p:spPr bwMode="auto">
            <a:xfrm>
              <a:off x="9722825" y="8278000"/>
              <a:ext cx="760712" cy="2166127"/>
            </a:xfrm>
            <a:custGeom>
              <a:avLst/>
              <a:gdLst>
                <a:gd name="T0" fmla="*/ 594 w 595"/>
                <a:gd name="T1" fmla="*/ 0 h 1685"/>
                <a:gd name="T2" fmla="*/ 594 w 595"/>
                <a:gd name="T3" fmla="*/ 0 h 1685"/>
                <a:gd name="T4" fmla="*/ 0 w 595"/>
                <a:gd name="T5" fmla="*/ 0 h 1685"/>
                <a:gd name="T6" fmla="*/ 0 w 595"/>
                <a:gd name="T7" fmla="*/ 445 h 1685"/>
                <a:gd name="T8" fmla="*/ 81 w 595"/>
                <a:gd name="T9" fmla="*/ 445 h 1685"/>
                <a:gd name="T10" fmla="*/ 81 w 595"/>
                <a:gd name="T11" fmla="*/ 1684 h 1685"/>
                <a:gd name="T12" fmla="*/ 594 w 595"/>
                <a:gd name="T13" fmla="*/ 1684 h 1685"/>
                <a:gd name="T14" fmla="*/ 594 w 595"/>
                <a:gd name="T15" fmla="*/ 81 h 1685"/>
                <a:gd name="T16" fmla="*/ 594 w 595"/>
                <a:gd name="T17" fmla="*/ 81 h 1685"/>
                <a:gd name="T18" fmla="*/ 594 w 595"/>
                <a:gd name="T19" fmla="*/ 81 h 1685"/>
                <a:gd name="T20" fmla="*/ 594 w 595"/>
                <a:gd name="T21" fmla="*/ 81 h 1685"/>
                <a:gd name="T22" fmla="*/ 594 w 595"/>
                <a:gd name="T23" fmla="*/ 72 h 1685"/>
                <a:gd name="T24" fmla="*/ 594 w 595"/>
                <a:gd name="T25" fmla="*/ 0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1685">
                  <a:moveTo>
                    <a:pt x="594" y="0"/>
                  </a:moveTo>
                  <a:lnTo>
                    <a:pt x="594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81" y="445"/>
                    <a:pt x="81" y="445"/>
                    <a:pt x="81" y="445"/>
                  </a:cubicBezTo>
                  <a:cubicBezTo>
                    <a:pt x="81" y="1684"/>
                    <a:pt x="81" y="1684"/>
                    <a:pt x="81" y="1684"/>
                  </a:cubicBezTo>
                  <a:cubicBezTo>
                    <a:pt x="594" y="1684"/>
                    <a:pt x="594" y="1684"/>
                    <a:pt x="594" y="1684"/>
                  </a:cubicBezTo>
                  <a:cubicBezTo>
                    <a:pt x="594" y="81"/>
                    <a:pt x="594" y="81"/>
                    <a:pt x="594" y="81"/>
                  </a:cubicBezTo>
                  <a:lnTo>
                    <a:pt x="594" y="81"/>
                  </a:lnTo>
                  <a:lnTo>
                    <a:pt x="594" y="81"/>
                  </a:lnTo>
                  <a:lnTo>
                    <a:pt x="594" y="81"/>
                  </a:lnTo>
                  <a:lnTo>
                    <a:pt x="594" y="72"/>
                  </a:lnTo>
                  <a:cubicBezTo>
                    <a:pt x="594" y="0"/>
                    <a:pt x="594" y="0"/>
                    <a:pt x="59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5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Freeform 39"/>
            <p:cNvSpPr>
              <a:spLocks noChangeArrowheads="1"/>
            </p:cNvSpPr>
            <p:nvPr/>
          </p:nvSpPr>
          <p:spPr bwMode="auto">
            <a:xfrm>
              <a:off x="9824706" y="10574097"/>
              <a:ext cx="658831" cy="1244539"/>
            </a:xfrm>
            <a:custGeom>
              <a:avLst/>
              <a:gdLst>
                <a:gd name="T0" fmla="*/ 513 w 514"/>
                <a:gd name="T1" fmla="*/ 0 h 968"/>
                <a:gd name="T2" fmla="*/ 513 w 514"/>
                <a:gd name="T3" fmla="*/ 0 h 968"/>
                <a:gd name="T4" fmla="*/ 0 w 514"/>
                <a:gd name="T5" fmla="*/ 0 h 968"/>
                <a:gd name="T6" fmla="*/ 0 w 514"/>
                <a:gd name="T7" fmla="*/ 735 h 968"/>
                <a:gd name="T8" fmla="*/ 252 w 514"/>
                <a:gd name="T9" fmla="*/ 967 h 968"/>
                <a:gd name="T10" fmla="*/ 513 w 514"/>
                <a:gd name="T11" fmla="*/ 735 h 968"/>
                <a:gd name="T12" fmla="*/ 513 w 514"/>
                <a:gd name="T13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968">
                  <a:moveTo>
                    <a:pt x="513" y="0"/>
                  </a:moveTo>
                  <a:lnTo>
                    <a:pt x="51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0" y="867"/>
                    <a:pt x="109" y="967"/>
                    <a:pt x="252" y="967"/>
                  </a:cubicBezTo>
                  <a:cubicBezTo>
                    <a:pt x="393" y="967"/>
                    <a:pt x="513" y="867"/>
                    <a:pt x="513" y="735"/>
                  </a:cubicBezTo>
                  <a:cubicBezTo>
                    <a:pt x="513" y="0"/>
                    <a:pt x="513" y="0"/>
                    <a:pt x="51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pPr eaLnBrk="1" hangingPunct="1">
                <a:defRPr/>
              </a:pPr>
              <a:endParaRPr lang="en-US" sz="10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3" name="Freeform 6700"/>
          <p:cNvSpPr>
            <a:spLocks noChangeArrowheads="1"/>
          </p:cNvSpPr>
          <p:nvPr/>
        </p:nvSpPr>
        <p:spPr bwMode="auto">
          <a:xfrm flipH="1">
            <a:off x="5424488" y="2667000"/>
            <a:ext cx="471487" cy="473075"/>
          </a:xfrm>
          <a:custGeom>
            <a:avLst/>
            <a:gdLst>
              <a:gd name="T0" fmla="*/ 471052 w 1084"/>
              <a:gd name="T1" fmla="*/ 235447 h 1085"/>
              <a:gd name="T2" fmla="*/ 471052 w 1084"/>
              <a:gd name="T3" fmla="*/ 235447 h 1085"/>
              <a:gd name="T4" fmla="*/ 236613 w 1084"/>
              <a:gd name="T5" fmla="*/ 472639 h 1085"/>
              <a:gd name="T6" fmla="*/ 0 w 1084"/>
              <a:gd name="T7" fmla="*/ 235447 h 1085"/>
              <a:gd name="T8" fmla="*/ 236613 w 1084"/>
              <a:gd name="T9" fmla="*/ 0 h 1085"/>
              <a:gd name="T10" fmla="*/ 471052 w 1084"/>
              <a:gd name="T11" fmla="*/ 235447 h 10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738A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4491" tIns="42245" rIns="84491" bIns="42245" anchor="ctr"/>
          <a:lstStyle/>
          <a:p>
            <a:pPr>
              <a:defRPr/>
            </a:pPr>
            <a:endParaRPr lang="ru-RU"/>
          </a:p>
        </p:txBody>
      </p:sp>
      <p:sp>
        <p:nvSpPr>
          <p:cNvPr id="94" name="Freeform 6700"/>
          <p:cNvSpPr>
            <a:spLocks noChangeArrowheads="1"/>
          </p:cNvSpPr>
          <p:nvPr/>
        </p:nvSpPr>
        <p:spPr bwMode="auto">
          <a:xfrm flipH="1">
            <a:off x="2738438" y="2667000"/>
            <a:ext cx="471487" cy="473075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lIns="84491" tIns="42245" rIns="84491" bIns="42245" anchor="ctr">
            <a:normAutofit/>
          </a:bodyPr>
          <a:lstStyle/>
          <a:p>
            <a:pPr algn="r" eaLnBrk="1" hangingPunct="1">
              <a:defRPr/>
            </a:pPr>
            <a:endParaRPr lang="en-US" sz="130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Freeform 6700"/>
          <p:cNvSpPr>
            <a:spLocks noChangeArrowheads="1"/>
          </p:cNvSpPr>
          <p:nvPr/>
        </p:nvSpPr>
        <p:spPr bwMode="auto">
          <a:xfrm flipH="1">
            <a:off x="5749925" y="4133850"/>
            <a:ext cx="473075" cy="473075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none" lIns="84491" tIns="42245" rIns="84491" bIns="42245" anchor="ctr">
            <a:normAutofit/>
          </a:bodyPr>
          <a:lstStyle/>
          <a:p>
            <a:pPr eaLnBrk="1" hangingPunct="1">
              <a:defRPr/>
            </a:pPr>
            <a:endParaRPr lang="en-US" sz="130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Freeform 6700"/>
          <p:cNvSpPr>
            <a:spLocks noChangeArrowheads="1"/>
          </p:cNvSpPr>
          <p:nvPr/>
        </p:nvSpPr>
        <p:spPr bwMode="auto">
          <a:xfrm flipH="1">
            <a:off x="3152775" y="4183063"/>
            <a:ext cx="473075" cy="471487"/>
          </a:xfrm>
          <a:custGeom>
            <a:avLst/>
            <a:gdLst>
              <a:gd name="T0" fmla="*/ 472639 w 1084"/>
              <a:gd name="T1" fmla="*/ 234657 h 1085"/>
              <a:gd name="T2" fmla="*/ 472639 w 1084"/>
              <a:gd name="T3" fmla="*/ 234657 h 1085"/>
              <a:gd name="T4" fmla="*/ 237410 w 1084"/>
              <a:gd name="T5" fmla="*/ 471052 h 1085"/>
              <a:gd name="T6" fmla="*/ 0 w 1084"/>
              <a:gd name="T7" fmla="*/ 234657 h 1085"/>
              <a:gd name="T8" fmla="*/ 237410 w 1084"/>
              <a:gd name="T9" fmla="*/ 0 h 1085"/>
              <a:gd name="T10" fmla="*/ 472639 w 1084"/>
              <a:gd name="T11" fmla="*/ 234657 h 10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00AD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4491" tIns="42245" rIns="84491" bIns="42245" anchor="ctr"/>
          <a:lstStyle/>
          <a:p>
            <a:pPr>
              <a:defRPr/>
            </a:pPr>
            <a:endParaRPr lang="ru-RU"/>
          </a:p>
        </p:txBody>
      </p:sp>
      <p:cxnSp>
        <p:nvCxnSpPr>
          <p:cNvPr id="97" name="Elbow Connector 120"/>
          <p:cNvCxnSpPr>
            <a:stCxn id="84" idx="31"/>
            <a:endCxn id="93" idx="0"/>
          </p:cNvCxnSpPr>
          <p:nvPr/>
        </p:nvCxnSpPr>
        <p:spPr>
          <a:xfrm>
            <a:off x="4668838" y="2566988"/>
            <a:ext cx="755650" cy="33496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21"/>
          <p:cNvCxnSpPr>
            <a:stCxn id="85" idx="10"/>
            <a:endCxn id="95" idx="0"/>
          </p:cNvCxnSpPr>
          <p:nvPr/>
        </p:nvCxnSpPr>
        <p:spPr>
          <a:xfrm>
            <a:off x="5057775" y="3038475"/>
            <a:ext cx="693738" cy="133032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122"/>
          <p:cNvCxnSpPr>
            <a:endCxn id="94" idx="3"/>
          </p:cNvCxnSpPr>
          <p:nvPr/>
        </p:nvCxnSpPr>
        <p:spPr>
          <a:xfrm rot="16200000" flipV="1">
            <a:off x="3145631" y="2966244"/>
            <a:ext cx="757238" cy="628650"/>
          </a:xfrm>
          <a:prstGeom prst="bentConnector4">
            <a:avLst>
              <a:gd name="adj1" fmla="val 3103"/>
              <a:gd name="adj2" fmla="val 5570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123"/>
          <p:cNvCxnSpPr>
            <a:endCxn id="96" idx="3"/>
          </p:cNvCxnSpPr>
          <p:nvPr/>
        </p:nvCxnSpPr>
        <p:spPr>
          <a:xfrm rot="10800000">
            <a:off x="3625850" y="4418013"/>
            <a:ext cx="561975" cy="388937"/>
          </a:xfrm>
          <a:prstGeom prst="bentConnector3">
            <a:avLst>
              <a:gd name="adj1" fmla="val 6392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71488" y="2716213"/>
            <a:ext cx="181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8947" tIns="84474" rIns="168947" bIns="84474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0" lang="ru-RU" sz="1700" b="1">
                <a:solidFill>
                  <a:srgbClr val="51DAFF"/>
                </a:solidFill>
                <a:latin typeface="Lato Regular" charset="0"/>
              </a:rPr>
              <a:t>БИЗНЕС КАРЬЕРА</a:t>
            </a:r>
            <a:endParaRPr kumimoji="0" lang="id-ID" sz="1700" b="1">
              <a:solidFill>
                <a:srgbClr val="51DAFF"/>
              </a:solidFill>
              <a:latin typeface="Lato Regular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-36513" y="3038475"/>
            <a:ext cx="31130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kumimoji="0" lang="ru-RU" sz="1500" dirty="0">
                <a:solidFill>
                  <a:srgbClr val="595959"/>
                </a:solidFill>
                <a:latin typeface="Lato Light" charset="0"/>
                <a:cs typeface="Lato Light" charset="0"/>
              </a:rPr>
              <a:t>специалист</a:t>
            </a:r>
          </a:p>
          <a:p>
            <a:pPr algn="ctr" eaLnBrk="1" hangingPunct="1">
              <a:lnSpc>
                <a:spcPct val="110000"/>
              </a:lnSpc>
            </a:pPr>
            <a:endParaRPr kumimoji="0" lang="ru-RU" sz="1500" dirty="0">
              <a:solidFill>
                <a:srgbClr val="595959"/>
              </a:solidFill>
              <a:latin typeface="Lato Light" charset="0"/>
              <a:cs typeface="Lato Light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kumimoji="0" lang="ru-RU" sz="1500" dirty="0" smtClean="0">
                <a:solidFill>
                  <a:srgbClr val="595959"/>
                </a:solidFill>
                <a:latin typeface="Lato Light" charset="0"/>
                <a:cs typeface="Lato Light" charset="0"/>
              </a:rPr>
              <a:t>ТОП </a:t>
            </a:r>
            <a:r>
              <a:rPr kumimoji="0" lang="ru-RU" sz="1500" dirty="0">
                <a:solidFill>
                  <a:srgbClr val="595959"/>
                </a:solidFill>
                <a:latin typeface="Lato Light" charset="0"/>
                <a:cs typeface="Lato Light" charset="0"/>
              </a:rPr>
              <a:t>менеджер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79388" y="4232275"/>
            <a:ext cx="290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8947" tIns="84474" rIns="168947" bIns="84474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400" b="1" dirty="0">
                <a:solidFill>
                  <a:srgbClr val="0082A5"/>
                </a:solidFill>
                <a:latin typeface="Lato Regular" charset="0"/>
              </a:rPr>
              <a:t>ОРГАНЫ ГОСУДАРСТВЕННОГО</a:t>
            </a:r>
          </a:p>
          <a:p>
            <a:pPr algn="ctr" eaLnBrk="1" hangingPunct="1"/>
            <a:r>
              <a:rPr kumimoji="0" lang="ru-RU" sz="1400" b="1" dirty="0">
                <a:solidFill>
                  <a:srgbClr val="0082A5"/>
                </a:solidFill>
                <a:latin typeface="Lato Regular" charset="0"/>
              </a:rPr>
              <a:t>УПРАВЛЕНИЯ</a:t>
            </a:r>
            <a:endParaRPr kumimoji="0" lang="id-ID" sz="1400" b="1" dirty="0">
              <a:solidFill>
                <a:srgbClr val="0082A5"/>
              </a:solidFill>
              <a:latin typeface="Lato Regular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14313" y="4927600"/>
            <a:ext cx="3254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государственный служащий</a:t>
            </a:r>
          </a:p>
          <a:p>
            <a:pPr algn="just" eaLnBrk="1" hangingPunct="1">
              <a:lnSpc>
                <a:spcPct val="110000"/>
              </a:lnSpc>
            </a:pPr>
            <a:endParaRPr kumimoji="0" lang="en-US" sz="1500">
              <a:solidFill>
                <a:srgbClr val="595959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443663" y="4162425"/>
            <a:ext cx="831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8947" tIns="84474" rIns="168947" bIns="84474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500" b="1">
                <a:solidFill>
                  <a:srgbClr val="738AC8"/>
                </a:solidFill>
                <a:latin typeface="Lato Regular" charset="0"/>
              </a:rPr>
              <a:t>НАУКА</a:t>
            </a:r>
            <a:endParaRPr kumimoji="0" lang="id-ID" sz="1500" b="1">
              <a:solidFill>
                <a:srgbClr val="738AC8"/>
              </a:solidFill>
              <a:latin typeface="Lato Regular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5292725" y="4498975"/>
            <a:ext cx="34607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научный сотрудник</a:t>
            </a:r>
          </a:p>
          <a:p>
            <a:pPr algn="ctr" eaLnBrk="1" hangingPunct="1">
              <a:lnSpc>
                <a:spcPct val="110000"/>
              </a:lnSpc>
            </a:pPr>
            <a:endParaRPr kumimoji="0" lang="ru-RU" sz="1500">
              <a:solidFill>
                <a:srgbClr val="595959"/>
              </a:solidFill>
              <a:latin typeface="Lato Light" charset="0"/>
              <a:cs typeface="Lato Light" charset="0"/>
            </a:endParaRPr>
          </a:p>
        </p:txBody>
      </p:sp>
      <p:cxnSp>
        <p:nvCxnSpPr>
          <p:cNvPr id="107" name="Straight Connector 57"/>
          <p:cNvCxnSpPr/>
          <p:nvPr/>
        </p:nvCxnSpPr>
        <p:spPr>
          <a:xfrm flipV="1">
            <a:off x="1403350" y="3421063"/>
            <a:ext cx="0" cy="20796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941763" y="1344613"/>
            <a:ext cx="8302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8947" tIns="84474" rIns="168947" bIns="84474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500" b="1">
                <a:solidFill>
                  <a:srgbClr val="738AC8"/>
                </a:solidFill>
                <a:latin typeface="Lato Regular" charset="0"/>
              </a:rPr>
              <a:t>ЦЕЛЬ</a:t>
            </a:r>
            <a:endParaRPr kumimoji="0" lang="id-ID" sz="1500" b="1">
              <a:solidFill>
                <a:srgbClr val="738AC8"/>
              </a:solidFill>
              <a:latin typeface="Lato Regular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17500" y="1154113"/>
            <a:ext cx="3462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charset="0"/>
              <a:buChar char="ü"/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трудоустройство</a:t>
            </a:r>
          </a:p>
          <a:p>
            <a:pPr algn="just" eaLnBrk="1" hangingPunct="1">
              <a:lnSpc>
                <a:spcPct val="110000"/>
              </a:lnSpc>
            </a:pPr>
            <a:endParaRPr kumimoji="0" lang="en-US" sz="1500">
              <a:solidFill>
                <a:srgbClr val="595959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5895975" y="2651125"/>
            <a:ext cx="30685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8947" tIns="84474" rIns="168947" bIns="84474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600" b="1" dirty="0">
                <a:solidFill>
                  <a:srgbClr val="4472C4"/>
                </a:solidFill>
                <a:latin typeface="Lato Regular" charset="0"/>
              </a:rPr>
              <a:t>ПРЕДПРИНИМАТЕЛЬСКАЯ </a:t>
            </a:r>
          </a:p>
          <a:p>
            <a:pPr algn="ctr" eaLnBrk="1" hangingPunct="1"/>
            <a:r>
              <a:rPr kumimoji="0" lang="ru-RU" sz="1600" b="1" dirty="0">
                <a:solidFill>
                  <a:srgbClr val="4472C4"/>
                </a:solidFill>
                <a:latin typeface="Lato Regular" charset="0"/>
              </a:rPr>
              <a:t>КАРЬЕРА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6227763" y="3438525"/>
            <a:ext cx="2473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собственный бизнес</a:t>
            </a:r>
          </a:p>
        </p:txBody>
      </p:sp>
      <p:cxnSp>
        <p:nvCxnSpPr>
          <p:cNvPr id="112" name="Straight Connector 57"/>
          <p:cNvCxnSpPr/>
          <p:nvPr/>
        </p:nvCxnSpPr>
        <p:spPr>
          <a:xfrm flipV="1">
            <a:off x="7370763" y="3318669"/>
            <a:ext cx="0" cy="2063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57"/>
          <p:cNvCxnSpPr/>
          <p:nvPr/>
        </p:nvCxnSpPr>
        <p:spPr>
          <a:xfrm flipV="1">
            <a:off x="6881813" y="4902200"/>
            <a:ext cx="0" cy="2063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57"/>
          <p:cNvCxnSpPr/>
          <p:nvPr/>
        </p:nvCxnSpPr>
        <p:spPr>
          <a:xfrm flipV="1">
            <a:off x="1403350" y="4805363"/>
            <a:ext cx="0" cy="20796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930775" y="1539875"/>
            <a:ext cx="34623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charset="0"/>
              <a:buChar char="ü"/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уважение, признание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3325813" y="1884363"/>
            <a:ext cx="34623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charset="0"/>
              <a:buChar char="ü"/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самореализация</a:t>
            </a:r>
          </a:p>
          <a:p>
            <a:pPr algn="just" eaLnBrk="1" hangingPunct="1">
              <a:lnSpc>
                <a:spcPct val="110000"/>
              </a:lnSpc>
            </a:pPr>
            <a:endParaRPr kumimoji="0" lang="en-US" sz="1500">
              <a:solidFill>
                <a:srgbClr val="595959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1841500" y="1550988"/>
            <a:ext cx="21129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charset="0"/>
              <a:buChar char="ü"/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престижность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780088" y="1103313"/>
            <a:ext cx="34623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charset="0"/>
              <a:buChar char="ü"/>
            </a:pPr>
            <a:r>
              <a:rPr kumimoji="0"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высокая заработная плата</a:t>
            </a:r>
          </a:p>
          <a:p>
            <a:pPr algn="just" eaLnBrk="1" hangingPunct="1">
              <a:lnSpc>
                <a:spcPct val="110000"/>
              </a:lnSpc>
            </a:pPr>
            <a:endParaRPr kumimoji="0" lang="en-US" sz="1500">
              <a:solidFill>
                <a:srgbClr val="595959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119" name="Прямоугольник 118"/>
          <p:cNvSpPr>
            <a:spLocks noChangeArrowheads="1"/>
          </p:cNvSpPr>
          <p:nvPr/>
        </p:nvSpPr>
        <p:spPr bwMode="auto">
          <a:xfrm>
            <a:off x="6530975" y="5035550"/>
            <a:ext cx="8397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ru-RU" sz="1500">
                <a:solidFill>
                  <a:srgbClr val="595959"/>
                </a:solidFill>
                <a:latin typeface="Lato Light" charset="0"/>
                <a:cs typeface="Lato Light" charset="0"/>
              </a:rPr>
              <a:t>ученый</a:t>
            </a:r>
          </a:p>
        </p:txBody>
      </p:sp>
      <p:pic>
        <p:nvPicPr>
          <p:cNvPr id="5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1" grpId="0"/>
      <p:bldP spid="102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111" grpId="0"/>
      <p:bldP spid="115" grpId="0"/>
      <p:bldP spid="116" grpId="0"/>
      <p:bldP spid="117" grpId="0"/>
      <p:bldP spid="118" grpId="0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с двумя скругленными противолежащими углами 67"/>
          <p:cNvSpPr/>
          <p:nvPr/>
        </p:nvSpPr>
        <p:spPr>
          <a:xfrm>
            <a:off x="2868613" y="2259013"/>
            <a:ext cx="3184525" cy="2597150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Преимущества обучения в РГГМУ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по </a:t>
            </a:r>
            <a:r>
              <a:rPr lang="ru-RU" sz="1600" b="1" dirty="0" smtClean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программе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38.04.01 </a:t>
            </a:r>
            <a:r>
              <a:rPr lang="ru-RU" sz="1600" b="1" dirty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«Экономика»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Профиль подготовки: «Экономика природопользования» квалификация  – магистр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226050" y="542925"/>
            <a:ext cx="3475038" cy="1216025"/>
            <a:chOff x="5226267" y="542925"/>
            <a:chExt cx="3474225" cy="1215547"/>
          </a:xfrm>
        </p:grpSpPr>
        <p:grpSp>
          <p:nvGrpSpPr>
            <p:cNvPr id="98" name="Group 118"/>
            <p:cNvGrpSpPr/>
            <p:nvPr/>
          </p:nvGrpSpPr>
          <p:grpSpPr>
            <a:xfrm flipV="1">
              <a:off x="5226267" y="582843"/>
              <a:ext cx="3474225" cy="1175629"/>
              <a:chOff x="1305605" y="3736905"/>
              <a:chExt cx="4188172" cy="1297594"/>
            </a:xfrm>
            <a:solidFill>
              <a:srgbClr val="034155"/>
            </a:solidFill>
          </p:grpSpPr>
          <p:sp>
            <p:nvSpPr>
              <p:cNvPr id="99" name="Rectangle 1"/>
              <p:cNvSpPr>
                <a:spLocks/>
              </p:cNvSpPr>
              <p:nvPr/>
            </p:nvSpPr>
            <p:spPr bwMode="auto">
              <a:xfrm>
                <a:off x="1305605" y="3736905"/>
                <a:ext cx="4188172" cy="886416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2"/>
              <p:cNvSpPr>
                <a:spLocks/>
              </p:cNvSpPr>
              <p:nvPr/>
            </p:nvSpPr>
            <p:spPr bwMode="auto">
              <a:xfrm>
                <a:off x="1308902" y="4626064"/>
                <a:ext cx="352530" cy="408435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653" name="TextBox 101"/>
            <p:cNvSpPr txBox="1">
              <a:spLocks noChangeArrowheads="1"/>
            </p:cNvSpPr>
            <p:nvPr/>
          </p:nvSpPr>
          <p:spPr bwMode="auto">
            <a:xfrm>
              <a:off x="5448300" y="987425"/>
              <a:ext cx="295275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kumimoji="0" lang="ru-RU" sz="1400" b="1">
                  <a:solidFill>
                    <a:srgbClr val="FFFFFF"/>
                  </a:solidFill>
                </a:rPr>
                <a:t>получение диплома магистра Экономики (документа государственного образца)</a:t>
              </a:r>
            </a:p>
            <a:p>
              <a:pPr algn="ctr" eaLnBrk="1" hangingPunct="1">
                <a:lnSpc>
                  <a:spcPct val="90000"/>
                </a:lnSpc>
              </a:pPr>
              <a:endParaRPr kumimoji="0" lang="en-US" sz="1400" b="1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26654" name="Picture 12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5" y="542925"/>
              <a:ext cx="476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6200" y="2803525"/>
            <a:ext cx="2711450" cy="1544638"/>
            <a:chOff x="75659" y="2804178"/>
            <a:chExt cx="2711991" cy="1543985"/>
          </a:xfrm>
        </p:grpSpPr>
        <p:grpSp>
          <p:nvGrpSpPr>
            <p:cNvPr id="92" name="Group 112"/>
            <p:cNvGrpSpPr/>
            <p:nvPr/>
          </p:nvGrpSpPr>
          <p:grpSpPr>
            <a:xfrm flipV="1">
              <a:off x="75659" y="2804178"/>
              <a:ext cx="2616342" cy="1506609"/>
              <a:chOff x="1305606" y="4019978"/>
              <a:chExt cx="3637940" cy="953883"/>
            </a:xfrm>
            <a:solidFill>
              <a:srgbClr val="6FD8F9"/>
            </a:solidFill>
          </p:grpSpPr>
          <p:sp>
            <p:nvSpPr>
              <p:cNvPr id="93" name="Rectangle 1"/>
              <p:cNvSpPr>
                <a:spLocks/>
              </p:cNvSpPr>
              <p:nvPr/>
            </p:nvSpPr>
            <p:spPr bwMode="auto">
              <a:xfrm>
                <a:off x="1305606" y="4019978"/>
                <a:ext cx="3637940" cy="548683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2"/>
              <p:cNvSpPr>
                <a:spLocks/>
              </p:cNvSpPr>
              <p:nvPr/>
            </p:nvSpPr>
            <p:spPr bwMode="auto">
              <a:xfrm>
                <a:off x="1306944" y="4565426"/>
                <a:ext cx="526530" cy="408435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650" name="TextBox 100"/>
            <p:cNvSpPr txBox="1">
              <a:spLocks noChangeArrowheads="1"/>
            </p:cNvSpPr>
            <p:nvPr/>
          </p:nvSpPr>
          <p:spPr bwMode="auto">
            <a:xfrm>
              <a:off x="132820" y="3530946"/>
              <a:ext cx="2654830" cy="81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/>
              <a:r>
                <a:rPr kumimoji="0" lang="ru-RU" sz="1400" b="1">
                  <a:solidFill>
                    <a:srgbClr val="FFFFFF"/>
                  </a:solidFill>
                </a:rPr>
                <a:t>участие в научных конференциях, публикация статей и научных работ</a:t>
              </a:r>
            </a:p>
          </p:txBody>
        </p:sp>
        <p:pic>
          <p:nvPicPr>
            <p:cNvPr id="26651" name="Picture 1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75" y="2916238"/>
              <a:ext cx="623888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47650" y="596900"/>
            <a:ext cx="3635375" cy="1238250"/>
            <a:chOff x="247634" y="596900"/>
            <a:chExt cx="3634733" cy="1238905"/>
          </a:xfrm>
        </p:grpSpPr>
        <p:pic>
          <p:nvPicPr>
            <p:cNvPr id="26646" name="Picture 1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596900"/>
              <a:ext cx="28098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6" name="Group 118"/>
            <p:cNvGrpSpPr/>
            <p:nvPr/>
          </p:nvGrpSpPr>
          <p:grpSpPr>
            <a:xfrm flipV="1">
              <a:off x="247634" y="630393"/>
              <a:ext cx="3634733" cy="1175630"/>
              <a:chOff x="1305606" y="3736904"/>
              <a:chExt cx="3637940" cy="129759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7" name="Rectangle 1"/>
              <p:cNvSpPr>
                <a:spLocks/>
              </p:cNvSpPr>
              <p:nvPr/>
            </p:nvSpPr>
            <p:spPr bwMode="auto">
              <a:xfrm>
                <a:off x="1305606" y="3736904"/>
                <a:ext cx="3637940" cy="889160"/>
              </a:xfrm>
              <a:prstGeom prst="rect">
                <a:avLst/>
              </a:prstGeom>
              <a:solidFill>
                <a:srgbClr val="0094BC"/>
              </a:solidFill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2"/>
              <p:cNvSpPr>
                <a:spLocks/>
              </p:cNvSpPr>
              <p:nvPr/>
            </p:nvSpPr>
            <p:spPr bwMode="auto">
              <a:xfrm>
                <a:off x="1308902" y="4626064"/>
                <a:ext cx="352530" cy="408435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9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Прямоугольник 118"/>
            <p:cNvSpPr/>
            <p:nvPr/>
          </p:nvSpPr>
          <p:spPr>
            <a:xfrm>
              <a:off x="337074" y="1004808"/>
              <a:ext cx="3545293" cy="830997"/>
            </a:xfrm>
            <a:prstGeom prst="rect">
              <a:avLst/>
            </a:prstGeom>
            <a:solidFill>
              <a:srgbClr val="0094BC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получение</a:t>
              </a:r>
              <a:r>
                <a:rPr lang="ru-RU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экономического образования высокого качества по </a:t>
              </a:r>
              <a:r>
                <a:rPr lang="ru-RU" sz="1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программе </a:t>
              </a: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магистратуры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995863" y="5102225"/>
            <a:ext cx="3979862" cy="1212850"/>
            <a:chOff x="4995861" y="5102225"/>
            <a:chExt cx="3980530" cy="1212822"/>
          </a:xfrm>
        </p:grpSpPr>
        <p:pic>
          <p:nvPicPr>
            <p:cNvPr id="26643" name="Picture 1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275" y="5102225"/>
              <a:ext cx="438150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8" name="Group 118"/>
            <p:cNvGrpSpPr/>
            <p:nvPr/>
          </p:nvGrpSpPr>
          <p:grpSpPr>
            <a:xfrm flipV="1">
              <a:off x="4995861" y="5191333"/>
              <a:ext cx="3980530" cy="1123714"/>
              <a:chOff x="1305606" y="3650861"/>
              <a:chExt cx="3637940" cy="1265904"/>
            </a:xfrm>
            <a:solidFill>
              <a:schemeClr val="bg2">
                <a:lumMod val="50000"/>
              </a:schemeClr>
            </a:solidFill>
          </p:grpSpPr>
          <p:sp>
            <p:nvSpPr>
              <p:cNvPr id="109" name="Rectangle 1"/>
              <p:cNvSpPr>
                <a:spLocks/>
              </p:cNvSpPr>
              <p:nvPr/>
            </p:nvSpPr>
            <p:spPr bwMode="auto">
              <a:xfrm>
                <a:off x="1305606" y="3650861"/>
                <a:ext cx="3637940" cy="912363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2"/>
              <p:cNvSpPr>
                <a:spLocks/>
              </p:cNvSpPr>
              <p:nvPr/>
            </p:nvSpPr>
            <p:spPr bwMode="auto">
              <a:xfrm>
                <a:off x="1305606" y="4563225"/>
                <a:ext cx="450022" cy="353540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645" name="TextBox 119"/>
            <p:cNvSpPr txBox="1">
              <a:spLocks noChangeArrowheads="1"/>
            </p:cNvSpPr>
            <p:nvPr/>
          </p:nvSpPr>
          <p:spPr bwMode="auto">
            <a:xfrm>
              <a:off x="5011739" y="5586402"/>
              <a:ext cx="3924959" cy="6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kumimoji="0" lang="ru-RU" sz="1300" b="1">
                  <a:solidFill>
                    <a:srgbClr val="FFFFFF"/>
                  </a:solidFill>
                </a:rPr>
                <a:t>практико-ориентированное обучение, позволяющее сочетать фундаментальные знания с практическими навыками</a:t>
              </a:r>
              <a:endParaRPr kumimoji="0" lang="en-US" sz="1300" b="1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151563" y="2763838"/>
            <a:ext cx="2770187" cy="1481137"/>
            <a:chOff x="6151563" y="2763838"/>
            <a:chExt cx="2770187" cy="1481137"/>
          </a:xfrm>
        </p:grpSpPr>
        <p:grpSp>
          <p:nvGrpSpPr>
            <p:cNvPr id="26638" name="Group 115"/>
            <p:cNvGrpSpPr>
              <a:grpSpLocks/>
            </p:cNvGrpSpPr>
            <p:nvPr/>
          </p:nvGrpSpPr>
          <p:grpSpPr bwMode="auto">
            <a:xfrm flipV="1">
              <a:off x="6151563" y="2763838"/>
              <a:ext cx="2759075" cy="1481137"/>
              <a:chOff x="1307389" y="3993672"/>
              <a:chExt cx="3639452" cy="1056824"/>
            </a:xfrm>
          </p:grpSpPr>
          <p:sp>
            <p:nvSpPr>
              <p:cNvPr id="96" name="Rectangle 1"/>
              <p:cNvSpPr>
                <a:spLocks/>
              </p:cNvSpPr>
              <p:nvPr/>
            </p:nvSpPr>
            <p:spPr bwMode="auto">
              <a:xfrm rot="10800000">
                <a:off x="1309482" y="3993672"/>
                <a:ext cx="3637359" cy="650179"/>
              </a:xfrm>
              <a:prstGeom prst="rect">
                <a:avLst/>
              </a:prstGeom>
              <a:solidFill>
                <a:srgbClr val="00ADD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>
                  <a:defRPr/>
                </a:pPr>
                <a:endParaRPr lang="ru-RU" sz="1100" b="1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en-US" sz="11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2"/>
              <p:cNvSpPr>
                <a:spLocks/>
              </p:cNvSpPr>
              <p:nvPr/>
            </p:nvSpPr>
            <p:spPr bwMode="auto">
              <a:xfrm>
                <a:off x="1307389" y="4641586"/>
                <a:ext cx="351800" cy="408910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B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639" name="Picture 1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75" y="2833688"/>
              <a:ext cx="554038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TextBox 120"/>
            <p:cNvSpPr txBox="1">
              <a:spLocks noChangeArrowheads="1"/>
            </p:cNvSpPr>
            <p:nvPr/>
          </p:nvSpPr>
          <p:spPr bwMode="auto">
            <a:xfrm>
              <a:off x="6180138" y="3381375"/>
              <a:ext cx="274161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kumimoji="0" lang="ru-RU" sz="1300" b="1">
                  <a:solidFill>
                    <a:srgbClr val="FFFFFF"/>
                  </a:solidFill>
                </a:rPr>
                <a:t>возможность участвовать в международных  программах, совместных научных и социальных проектах</a:t>
              </a:r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03200" y="5030788"/>
            <a:ext cx="4137025" cy="1219200"/>
            <a:chOff x="203200" y="5030788"/>
            <a:chExt cx="4137025" cy="1219200"/>
          </a:xfrm>
        </p:grpSpPr>
        <p:grpSp>
          <p:nvGrpSpPr>
            <p:cNvPr id="26633" name="Group 111"/>
            <p:cNvGrpSpPr>
              <a:grpSpLocks/>
            </p:cNvGrpSpPr>
            <p:nvPr/>
          </p:nvGrpSpPr>
          <p:grpSpPr bwMode="auto">
            <a:xfrm flipV="1">
              <a:off x="220663" y="5133975"/>
              <a:ext cx="4119562" cy="1116013"/>
              <a:chOff x="1287134" y="3736905"/>
              <a:chExt cx="3656411" cy="1227966"/>
            </a:xfrm>
          </p:grpSpPr>
          <p:sp>
            <p:nvSpPr>
              <p:cNvPr id="90" name="Rectangle 1"/>
              <p:cNvSpPr>
                <a:spLocks/>
              </p:cNvSpPr>
              <p:nvPr/>
            </p:nvSpPr>
            <p:spPr bwMode="auto">
              <a:xfrm>
                <a:off x="1391402" y="3736905"/>
                <a:ext cx="3552143" cy="889096"/>
              </a:xfrm>
              <a:prstGeom prst="rect">
                <a:avLst/>
              </a:prstGeom>
              <a:solidFill>
                <a:srgbClr val="00B5E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2"/>
              <p:cNvSpPr>
                <a:spLocks/>
              </p:cNvSpPr>
              <p:nvPr/>
            </p:nvSpPr>
            <p:spPr bwMode="auto">
              <a:xfrm>
                <a:off x="1287134" y="4556131"/>
                <a:ext cx="352255" cy="408740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B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634" name="TextBox 102"/>
            <p:cNvSpPr txBox="1">
              <a:spLocks noChangeArrowheads="1"/>
            </p:cNvSpPr>
            <p:nvPr/>
          </p:nvSpPr>
          <p:spPr bwMode="auto">
            <a:xfrm rot="10800000" flipV="1">
              <a:off x="203200" y="5505450"/>
              <a:ext cx="4137025" cy="663575"/>
            </a:xfrm>
            <a:prstGeom prst="rect">
              <a:avLst/>
            </a:prstGeom>
            <a:solidFill>
              <a:srgbClr val="00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kumimoji="0" lang="ru-RU" sz="1400" b="1">
                  <a:solidFill>
                    <a:srgbClr val="FFFFFF"/>
                  </a:solidFill>
                </a:rPr>
                <a:t>возможность обучаться непрерывно на протяжении всей карьеры на программах различного уровня</a:t>
              </a:r>
            </a:p>
          </p:txBody>
        </p:sp>
        <p:pic>
          <p:nvPicPr>
            <p:cNvPr id="26635" name="Рисунок 1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" y="5030788"/>
              <a:ext cx="4762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7283152" cy="1081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kumimoji="0" lang="ru-RU" sz="3600" cap="none" dirty="0">
                <a:latin typeface="Century Schoolbook" charset="0"/>
                <a:cs typeface="+mj-cs"/>
              </a:rPr>
              <a:t/>
            </a:r>
            <a:br>
              <a:rPr kumimoji="0" lang="ru-RU" sz="3600" cap="none" dirty="0">
                <a:latin typeface="Century Schoolbook" charset="0"/>
                <a:cs typeface="+mj-cs"/>
              </a:rPr>
            </a:br>
            <a:r>
              <a:rPr kumimoji="0" lang="ru-RU" sz="3600" cap="none" dirty="0">
                <a:latin typeface="Century Schoolbook" charset="0"/>
                <a:cs typeface="+mj-cs"/>
              </a:rPr>
              <a:t/>
            </a:r>
            <a:br>
              <a:rPr kumimoji="0" lang="ru-RU" sz="3600" cap="none" dirty="0">
                <a:latin typeface="Century Schoolbook" charset="0"/>
                <a:cs typeface="+mj-cs"/>
              </a:rPr>
            </a:br>
            <a:r>
              <a:rPr kumimoji="0" lang="ru-RU" sz="24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Schoolbook" charset="0"/>
                <a:cs typeface="+mj-cs"/>
              </a:rPr>
              <a:t>ПРАКТИКИ, РЕАЛИЗУЕМЫЕ ОБРАЗОВАТЕЛЬНОЙ ПРОГРАММОЙ 38.04.01 </a:t>
            </a:r>
            <a:r>
              <a:rPr kumimoji="0" lang="ru-RU" sz="2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Schoolbook" charset="0"/>
                <a:cs typeface="+mj-cs"/>
              </a:rPr>
              <a:t>ЭКОНОМИКА ПРЕДПРИЯТИЯ </a:t>
            </a:r>
            <a:r>
              <a:rPr kumimoji="0" lang="ru-RU" sz="24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Schoolbook" charset="0"/>
                <a:cs typeface="+mj-cs"/>
              </a:rPr>
              <a:t>ПРИРОДОПОЛЬЗОВАНИЯ</a:t>
            </a:r>
          </a:p>
        </p:txBody>
      </p:sp>
      <p:cxnSp>
        <p:nvCxnSpPr>
          <p:cNvPr id="5" name="Straight Connector 49"/>
          <p:cNvCxnSpPr/>
          <p:nvPr/>
        </p:nvCxnSpPr>
        <p:spPr>
          <a:xfrm flipH="1">
            <a:off x="5080000" y="2451100"/>
            <a:ext cx="288925" cy="4333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7"/>
          <p:cNvCxnSpPr/>
          <p:nvPr/>
        </p:nvCxnSpPr>
        <p:spPr>
          <a:xfrm>
            <a:off x="3652838" y="2447925"/>
            <a:ext cx="341312" cy="4111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 flipV="1">
            <a:off x="3698875" y="3440113"/>
            <a:ext cx="295275" cy="3841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 Same Side Corner Rectangle 42"/>
          <p:cNvSpPr/>
          <p:nvPr/>
        </p:nvSpPr>
        <p:spPr>
          <a:xfrm rot="5400000">
            <a:off x="7083425" y="350838"/>
            <a:ext cx="571500" cy="32829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43" tIns="101372" rIns="202743" bIns="101372" anchor="ctr">
            <a:normAutofit/>
          </a:bodyPr>
          <a:lstStyle/>
          <a:p>
            <a:pPr algn="ctr" eaLnBrk="1" hangingPunct="1">
              <a:defRPr/>
            </a:pPr>
            <a:endParaRPr lang="bg-BG" sz="2400" dirty="0"/>
          </a:p>
        </p:txBody>
      </p:sp>
      <p:sp>
        <p:nvSpPr>
          <p:cNvPr id="10" name="Round Same Side Corner Rectangle 46"/>
          <p:cNvSpPr/>
          <p:nvPr/>
        </p:nvSpPr>
        <p:spPr>
          <a:xfrm rot="16200000">
            <a:off x="4977607" y="1527969"/>
            <a:ext cx="571500" cy="9286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43" tIns="101372" rIns="202743" bIns="101372" anchor="ctr">
            <a:normAutofit/>
          </a:bodyPr>
          <a:lstStyle/>
          <a:p>
            <a:pPr algn="ctr" eaLnBrk="1" hangingPunct="1">
              <a:defRPr/>
            </a:pPr>
            <a:endParaRPr lang="bg-BG" sz="1000"/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5849938" y="1717675"/>
            <a:ext cx="29543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2743" tIns="101372" rIns="202743" bIns="101372" anchor="ctr"/>
          <a:lstStyle/>
          <a:p>
            <a:pPr eaLnBrk="1" hangingPunct="1">
              <a:spcBef>
                <a:spcPct val="20000"/>
              </a:spcBef>
            </a:pPr>
            <a:r>
              <a:rPr lang="ru-RU" sz="1100" dirty="0" smtClean="0">
                <a:solidFill>
                  <a:srgbClr val="00192F"/>
                </a:solidFill>
                <a:latin typeface="Lato Regular" charset="0"/>
                <a:cs typeface="Lato Regular" charset="0"/>
              </a:rPr>
              <a:t>Научно-исследовательская работа</a:t>
            </a:r>
            <a:endParaRPr lang="ru-RU" sz="1100" dirty="0">
              <a:solidFill>
                <a:srgbClr val="00192F"/>
              </a:solidFill>
              <a:latin typeface="Lato Regular" charset="0"/>
              <a:cs typeface="Lato Regular" charset="0"/>
            </a:endParaRPr>
          </a:p>
        </p:txBody>
      </p:sp>
      <p:pic>
        <p:nvPicPr>
          <p:cNvPr id="12" name="Picture 7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773238"/>
            <a:ext cx="3206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39700" y="1704975"/>
            <a:ext cx="4154488" cy="596900"/>
            <a:chOff x="143583" y="895407"/>
            <a:chExt cx="4155461" cy="596483"/>
          </a:xfrm>
        </p:grpSpPr>
        <p:sp>
          <p:nvSpPr>
            <p:cNvPr id="14" name="Round Same Side Corner Rectangle 51"/>
            <p:cNvSpPr/>
            <p:nvPr/>
          </p:nvSpPr>
          <p:spPr>
            <a:xfrm rot="16200000" flipH="1">
              <a:off x="1457032" y="-418042"/>
              <a:ext cx="596483" cy="32233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2743" tIns="101372" rIns="202743" bIns="101372" anchor="ctr">
              <a:normAutofit/>
            </a:bodyPr>
            <a:lstStyle/>
            <a:p>
              <a:pPr algn="ctr" eaLnBrk="1" hangingPunct="1">
                <a:defRPr/>
              </a:pPr>
              <a:endParaRPr lang="bg-BG" sz="1000"/>
            </a:p>
          </p:txBody>
        </p:sp>
        <p:sp>
          <p:nvSpPr>
            <p:cNvPr id="15" name="Round Same Side Corner Rectangle 54"/>
            <p:cNvSpPr/>
            <p:nvPr/>
          </p:nvSpPr>
          <p:spPr>
            <a:xfrm rot="5400000" flipH="1">
              <a:off x="3529998" y="722844"/>
              <a:ext cx="596483" cy="941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2743" tIns="101372" rIns="202743" bIns="101372" anchor="ctr">
              <a:normAutofit/>
            </a:bodyPr>
            <a:lstStyle/>
            <a:p>
              <a:pPr algn="ctr" eaLnBrk="1" hangingPunct="1">
                <a:defRPr/>
              </a:pPr>
              <a:endParaRPr lang="bg-BG" sz="1000"/>
            </a:p>
          </p:txBody>
        </p:sp>
        <p:pic>
          <p:nvPicPr>
            <p:cNvPr id="27701" name="Picture 7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54" y="997681"/>
              <a:ext cx="341391" cy="38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ound Same Side Corner Rectangle 53"/>
          <p:cNvSpPr/>
          <p:nvPr/>
        </p:nvSpPr>
        <p:spPr>
          <a:xfrm rot="16200000" flipH="1">
            <a:off x="1456085" y="2800499"/>
            <a:ext cx="554038" cy="325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43" tIns="101372" rIns="202743" bIns="101372" anchor="ctr">
            <a:normAutofit/>
          </a:bodyPr>
          <a:lstStyle/>
          <a:p>
            <a:pPr algn="ctr" eaLnBrk="1" hangingPunct="1">
              <a:defRPr/>
            </a:pPr>
            <a:endParaRPr lang="bg-BG" sz="1000"/>
          </a:p>
        </p:txBody>
      </p:sp>
      <p:sp>
        <p:nvSpPr>
          <p:cNvPr id="22" name="Round Same Side Corner Rectangle 56"/>
          <p:cNvSpPr/>
          <p:nvPr/>
        </p:nvSpPr>
        <p:spPr>
          <a:xfrm rot="5400000" flipH="1">
            <a:off x="3532014" y="3964930"/>
            <a:ext cx="554038" cy="9223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43" tIns="101372" rIns="202743" bIns="101372" anchor="ctr">
            <a:normAutofit/>
          </a:bodyPr>
          <a:lstStyle/>
          <a:p>
            <a:pPr algn="ctr" eaLnBrk="1" hangingPunct="1">
              <a:defRPr/>
            </a:pPr>
            <a:endParaRPr lang="bg-BG" sz="1000"/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>
            <a:off x="611188" y="4092575"/>
            <a:ext cx="220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2743" tIns="101372" rIns="202743" bIns="101372" anchor="ctr"/>
          <a:lstStyle/>
          <a:p>
            <a:pPr algn="ctr" eaLnBrk="1" hangingPunct="1">
              <a:spcBef>
                <a:spcPct val="20000"/>
              </a:spcBef>
            </a:pPr>
            <a:r>
              <a:rPr lang="ru-RU" sz="1100" dirty="0" smtClean="0">
                <a:solidFill>
                  <a:srgbClr val="00192F"/>
                </a:solidFill>
                <a:latin typeface="Lato Regular" charset="0"/>
                <a:cs typeface="Lato Regular" charset="0"/>
              </a:rPr>
              <a:t>Научно-исследовательская работа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1100" dirty="0" smtClean="0">
                <a:solidFill>
                  <a:srgbClr val="00192F"/>
                </a:solidFill>
                <a:latin typeface="Lato Regular" charset="0"/>
                <a:cs typeface="Lato Regular" charset="0"/>
              </a:rPr>
              <a:t>(получение первичных навыков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1100" dirty="0" smtClean="0">
                <a:solidFill>
                  <a:srgbClr val="00192F"/>
                </a:solidFill>
                <a:latin typeface="Lato Regular" charset="0"/>
                <a:cs typeface="Lato Regular" charset="0"/>
              </a:rPr>
              <a:t>научно-исследовательской работы)</a:t>
            </a:r>
            <a:endParaRPr lang="en-US" sz="1600" dirty="0">
              <a:solidFill>
                <a:schemeClr val="bg1"/>
              </a:solidFill>
              <a:latin typeface="Lato Regular" charset="0"/>
              <a:ea typeface="Open Sans Light" charset="0"/>
            </a:endParaRPr>
          </a:p>
        </p:txBody>
      </p:sp>
      <p:pic>
        <p:nvPicPr>
          <p:cNvPr id="24" name="Picture 7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75" y="4105275"/>
            <a:ext cx="2619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971800"/>
            <a:ext cx="12668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6688" y="1666875"/>
            <a:ext cx="31623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743" tIns="101372" rIns="202743" bIns="101372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1100" dirty="0" smtClean="0">
                <a:solidFill>
                  <a:srgbClr val="00192F"/>
                </a:solidFill>
                <a:latin typeface="Lato Regular" charset="0"/>
                <a:cs typeface="Lato Regular" charset="0"/>
              </a:rPr>
              <a:t>Ознакомительная практика</a:t>
            </a:r>
            <a:endParaRPr kumimoji="0" lang="ru-RU" sz="1100" dirty="0">
              <a:solidFill>
                <a:srgbClr val="00192F"/>
              </a:solidFill>
              <a:latin typeface="Lato Regular" charset="0"/>
              <a:cs typeface="Lato Regular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2376488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6275"/>
            <a:ext cx="13065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581400"/>
            <a:ext cx="1652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694238"/>
            <a:ext cx="7889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88063"/>
            <a:ext cx="801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80928"/>
            <a:ext cx="786160" cy="6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951453"/>
            <a:ext cx="1041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038" y="5305355"/>
            <a:ext cx="1447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165850"/>
            <a:ext cx="8699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64661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22950"/>
            <a:ext cx="1006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963" y="4635500"/>
            <a:ext cx="8953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4625975"/>
            <a:ext cx="13858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14541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88" y="5476875"/>
            <a:ext cx="17938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459" y="4831556"/>
            <a:ext cx="1685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773726"/>
            <a:ext cx="1778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5165725"/>
            <a:ext cx="11858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143" y="5842794"/>
            <a:ext cx="112871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648200"/>
            <a:ext cx="1381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056" y="2624530"/>
            <a:ext cx="999764" cy="4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2" y="5915957"/>
            <a:ext cx="17605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156" y="4662225"/>
            <a:ext cx="7921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398" y="5951453"/>
            <a:ext cx="10144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15925" y="476250"/>
            <a:ext cx="7648575" cy="708025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Преимущества РГГМУ</a:t>
            </a:r>
            <a:endParaRPr lang="en-US" sz="3000" b="1" smtClean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5925" y="1403350"/>
            <a:ext cx="71802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600">
                <a:solidFill>
                  <a:srgbClr val="003F75"/>
                </a:solidFill>
              </a:rPr>
              <a:t>университет располагает 5 общежитиями для иногородних студентов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9575" y="2166938"/>
            <a:ext cx="7469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600">
                <a:solidFill>
                  <a:srgbClr val="003F75"/>
                </a:solidFill>
              </a:rPr>
              <a:t>возможность принять участие в инновационных научных исследованиях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06863"/>
            <a:ext cx="31845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656138"/>
            <a:ext cx="2143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5925" y="2924175"/>
            <a:ext cx="7469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600">
                <a:solidFill>
                  <a:srgbClr val="003F75"/>
                </a:solidFill>
              </a:rPr>
              <a:t>студенческие обмены с ведущими профильными университетами мира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338" y="3617913"/>
            <a:ext cx="570071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600">
                <a:solidFill>
                  <a:srgbClr val="003F75"/>
                </a:solidFill>
              </a:rPr>
              <a:t>насыщенная студенческая жизнь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4338" y="4235450"/>
            <a:ext cx="57007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600">
                <a:solidFill>
                  <a:srgbClr val="003F75"/>
                </a:solidFill>
              </a:rPr>
              <a:t>активная поддержка спорта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338" y="4956175"/>
            <a:ext cx="57007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600">
                <a:solidFill>
                  <a:srgbClr val="003F75"/>
                </a:solidFill>
              </a:rPr>
              <a:t>базы практик</a:t>
            </a: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1352550"/>
            <a:ext cx="7886700" cy="965200"/>
          </a:xfrm>
        </p:spPr>
        <p:txBody>
          <a:bodyPr/>
          <a:lstStyle/>
          <a:p>
            <a:r>
              <a:rPr kumimoji="0" lang="ru-RU" sz="1800" cap="none" dirty="0" smtClean="0">
                <a:solidFill>
                  <a:srgbClr val="003F75"/>
                </a:solidFill>
                <a:latin typeface="Arial" charset="0"/>
              </a:rPr>
              <a:t>СТУДЕНТЫ  ПУБЛИКУЮТСЯ </a:t>
            </a:r>
            <a:r>
              <a:rPr kumimoji="0" lang="ru-RU" sz="1800" cap="none" dirty="0">
                <a:solidFill>
                  <a:srgbClr val="003F75"/>
                </a:solidFill>
                <a:latin typeface="Arial" charset="0"/>
              </a:rPr>
              <a:t>В НАУЧНЫХ </a:t>
            </a:r>
            <a:r>
              <a:rPr kumimoji="0" lang="ru-RU" sz="1800" cap="none" dirty="0" smtClean="0">
                <a:solidFill>
                  <a:srgbClr val="003F75"/>
                </a:solidFill>
                <a:latin typeface="Arial" charset="0"/>
              </a:rPr>
              <a:t>ЖУРНАЛАХ, </a:t>
            </a:r>
            <a:r>
              <a:rPr kumimoji="0" lang="ru-RU" sz="1800" cap="none" dirty="0">
                <a:solidFill>
                  <a:srgbClr val="003F75"/>
                </a:solidFill>
                <a:latin typeface="Arial" charset="0"/>
              </a:rPr>
              <a:t>ИМЕЮЩИХ РОССИЙСКИЙ ИНДЕКС ЦИТИРОВАНИЯ (РИНЦ</a:t>
            </a:r>
            <a:r>
              <a:rPr kumimoji="0" lang="ru-RU" sz="1800" cap="none" dirty="0" smtClean="0">
                <a:solidFill>
                  <a:srgbClr val="003F75"/>
                </a:solidFill>
                <a:latin typeface="Arial" charset="0"/>
              </a:rPr>
              <a:t>) В Т.Ч. В ЖУРНАЛАХ ПЕРЕЧНЯ ВАК</a:t>
            </a:r>
            <a:endParaRPr kumimoji="0" lang="ru-RU" cap="none" dirty="0">
              <a:solidFill>
                <a:srgbClr val="003F75"/>
              </a:solidFill>
              <a:latin typeface="Century Schoolbook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050" y="307975"/>
            <a:ext cx="7886700" cy="68897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sz="23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Научная деятельность студентов</a:t>
            </a:r>
            <a:endParaRPr lang="ru-RU" sz="3500" b="1" smtClean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Schoolbook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404" y="764704"/>
            <a:ext cx="78867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800" dirty="0" smtClean="0">
                <a:solidFill>
                  <a:srgbClr val="003F75"/>
                </a:solidFill>
              </a:rPr>
              <a:t>СТУДЕНТЫ РЕГУЛЯРНО ПРИНИМАЮТ УЧАСТИЕ В НАУЧНО-ПРАКТИЧЕСКИХ КОНФЕРЕНЦИЯХ</a:t>
            </a:r>
            <a:endParaRPr kumimoji="0" lang="ru-RU" sz="3300" dirty="0">
              <a:solidFill>
                <a:srgbClr val="003F75"/>
              </a:solidFill>
              <a:latin typeface="Century Schoolbook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2584450"/>
            <a:ext cx="24733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51113"/>
            <a:ext cx="25542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657600"/>
            <a:ext cx="1958975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551113"/>
            <a:ext cx="1435100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363" y="3959225"/>
            <a:ext cx="1435100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313" y="3959225"/>
            <a:ext cx="1452562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54288"/>
            <a:ext cx="33020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88" y="4284663"/>
            <a:ext cx="27114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483100"/>
            <a:ext cx="291782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551113"/>
            <a:ext cx="25479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4573588"/>
            <a:ext cx="10445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7600"/>
            <a:ext cx="1847850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934512" y="1811581"/>
            <a:ext cx="1398657" cy="2722721"/>
            <a:chOff x="3630982" y="3455792"/>
            <a:chExt cx="2091590" cy="2722721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976633" y="3455792"/>
              <a:ext cx="1476487" cy="1597417"/>
            </a:xfrm>
            <a:custGeom>
              <a:avLst/>
              <a:gdLst>
                <a:gd name="T0" fmla="*/ 146 w 149"/>
                <a:gd name="T1" fmla="*/ 148 h 160"/>
                <a:gd name="T2" fmla="*/ 108 w 149"/>
                <a:gd name="T3" fmla="*/ 131 h 160"/>
                <a:gd name="T4" fmla="*/ 105 w 149"/>
                <a:gd name="T5" fmla="*/ 129 h 160"/>
                <a:gd name="T6" fmla="*/ 102 w 149"/>
                <a:gd name="T7" fmla="*/ 122 h 160"/>
                <a:gd name="T8" fmla="*/ 99 w 149"/>
                <a:gd name="T9" fmla="*/ 118 h 160"/>
                <a:gd name="T10" fmla="*/ 98 w 149"/>
                <a:gd name="T11" fmla="*/ 116 h 160"/>
                <a:gd name="T12" fmla="*/ 99 w 149"/>
                <a:gd name="T13" fmla="*/ 104 h 160"/>
                <a:gd name="T14" fmla="*/ 105 w 149"/>
                <a:gd name="T15" fmla="*/ 93 h 160"/>
                <a:gd name="T16" fmla="*/ 111 w 149"/>
                <a:gd name="T17" fmla="*/ 71 h 160"/>
                <a:gd name="T18" fmla="*/ 107 w 149"/>
                <a:gd name="T19" fmla="*/ 68 h 160"/>
                <a:gd name="T20" fmla="*/ 112 w 149"/>
                <a:gd name="T21" fmla="*/ 48 h 160"/>
                <a:gd name="T22" fmla="*/ 113 w 149"/>
                <a:gd name="T23" fmla="*/ 52 h 160"/>
                <a:gd name="T24" fmla="*/ 113 w 149"/>
                <a:gd name="T25" fmla="*/ 54 h 160"/>
                <a:gd name="T26" fmla="*/ 135 w 149"/>
                <a:gd name="T27" fmla="*/ 39 h 160"/>
                <a:gd name="T28" fmla="*/ 74 w 149"/>
                <a:gd name="T29" fmla="*/ 0 h 160"/>
                <a:gd name="T30" fmla="*/ 13 w 149"/>
                <a:gd name="T31" fmla="*/ 39 h 160"/>
                <a:gd name="T32" fmla="*/ 19 w 149"/>
                <a:gd name="T33" fmla="*/ 43 h 160"/>
                <a:gd name="T34" fmla="*/ 19 w 149"/>
                <a:gd name="T35" fmla="*/ 51 h 160"/>
                <a:gd name="T36" fmla="*/ 17 w 149"/>
                <a:gd name="T37" fmla="*/ 53 h 160"/>
                <a:gd name="T38" fmla="*/ 18 w 149"/>
                <a:gd name="T39" fmla="*/ 55 h 160"/>
                <a:gd name="T40" fmla="*/ 13 w 149"/>
                <a:gd name="T41" fmla="*/ 83 h 160"/>
                <a:gd name="T42" fmla="*/ 26 w 149"/>
                <a:gd name="T43" fmla="*/ 83 h 160"/>
                <a:gd name="T44" fmla="*/ 21 w 149"/>
                <a:gd name="T45" fmla="*/ 55 h 160"/>
                <a:gd name="T46" fmla="*/ 22 w 149"/>
                <a:gd name="T47" fmla="*/ 53 h 160"/>
                <a:gd name="T48" fmla="*/ 20 w 149"/>
                <a:gd name="T49" fmla="*/ 51 h 160"/>
                <a:gd name="T50" fmla="*/ 20 w 149"/>
                <a:gd name="T51" fmla="*/ 44 h 160"/>
                <a:gd name="T52" fmla="*/ 36 w 149"/>
                <a:gd name="T53" fmla="*/ 54 h 160"/>
                <a:gd name="T54" fmla="*/ 36 w 149"/>
                <a:gd name="T55" fmla="*/ 53 h 160"/>
                <a:gd name="T56" fmla="*/ 36 w 149"/>
                <a:gd name="T57" fmla="*/ 57 h 160"/>
                <a:gd name="T58" fmla="*/ 42 w 149"/>
                <a:gd name="T59" fmla="*/ 68 h 160"/>
                <a:gd name="T60" fmla="*/ 42 w 149"/>
                <a:gd name="T61" fmla="*/ 69 h 160"/>
                <a:gd name="T62" fmla="*/ 42 w 149"/>
                <a:gd name="T63" fmla="*/ 69 h 160"/>
                <a:gd name="T64" fmla="*/ 41 w 149"/>
                <a:gd name="T65" fmla="*/ 71 h 160"/>
                <a:gd name="T66" fmla="*/ 39 w 149"/>
                <a:gd name="T67" fmla="*/ 74 h 160"/>
                <a:gd name="T68" fmla="*/ 41 w 149"/>
                <a:gd name="T69" fmla="*/ 86 h 160"/>
                <a:gd name="T70" fmla="*/ 44 w 149"/>
                <a:gd name="T71" fmla="*/ 92 h 160"/>
                <a:gd name="T72" fmla="*/ 50 w 149"/>
                <a:gd name="T73" fmla="*/ 104 h 160"/>
                <a:gd name="T74" fmla="*/ 51 w 149"/>
                <a:gd name="T75" fmla="*/ 106 h 160"/>
                <a:gd name="T76" fmla="*/ 50 w 149"/>
                <a:gd name="T77" fmla="*/ 116 h 160"/>
                <a:gd name="T78" fmla="*/ 48 w 149"/>
                <a:gd name="T79" fmla="*/ 118 h 160"/>
                <a:gd name="T80" fmla="*/ 45 w 149"/>
                <a:gd name="T81" fmla="*/ 122 h 160"/>
                <a:gd name="T82" fmla="*/ 42 w 149"/>
                <a:gd name="T83" fmla="*/ 129 h 160"/>
                <a:gd name="T84" fmla="*/ 40 w 149"/>
                <a:gd name="T85" fmla="*/ 131 h 160"/>
                <a:gd name="T86" fmla="*/ 26 w 149"/>
                <a:gd name="T87" fmla="*/ 136 h 160"/>
                <a:gd name="T88" fmla="*/ 3 w 149"/>
                <a:gd name="T89" fmla="*/ 148 h 160"/>
                <a:gd name="T90" fmla="*/ 1 w 149"/>
                <a:gd name="T91" fmla="*/ 160 h 160"/>
                <a:gd name="T92" fmla="*/ 147 w 149"/>
                <a:gd name="T93" fmla="*/ 160 h 160"/>
                <a:gd name="T94" fmla="*/ 146 w 149"/>
                <a:gd name="T95" fmla="*/ 148 h 160"/>
                <a:gd name="T96" fmla="*/ 146 w 149"/>
                <a:gd name="T97" fmla="*/ 148 h 160"/>
                <a:gd name="T98" fmla="*/ 146 w 149"/>
                <a:gd name="T99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60">
                  <a:moveTo>
                    <a:pt x="146" y="148"/>
                  </a:moveTo>
                  <a:cubicBezTo>
                    <a:pt x="131" y="141"/>
                    <a:pt x="123" y="136"/>
                    <a:pt x="108" y="131"/>
                  </a:cubicBezTo>
                  <a:cubicBezTo>
                    <a:pt x="107" y="131"/>
                    <a:pt x="106" y="130"/>
                    <a:pt x="105" y="129"/>
                  </a:cubicBezTo>
                  <a:cubicBezTo>
                    <a:pt x="104" y="127"/>
                    <a:pt x="103" y="124"/>
                    <a:pt x="102" y="122"/>
                  </a:cubicBezTo>
                  <a:cubicBezTo>
                    <a:pt x="102" y="120"/>
                    <a:pt x="101" y="119"/>
                    <a:pt x="99" y="118"/>
                  </a:cubicBezTo>
                  <a:cubicBezTo>
                    <a:pt x="99" y="118"/>
                    <a:pt x="98" y="117"/>
                    <a:pt x="98" y="116"/>
                  </a:cubicBezTo>
                  <a:cubicBezTo>
                    <a:pt x="98" y="111"/>
                    <a:pt x="96" y="107"/>
                    <a:pt x="99" y="104"/>
                  </a:cubicBezTo>
                  <a:cubicBezTo>
                    <a:pt x="103" y="100"/>
                    <a:pt x="102" y="95"/>
                    <a:pt x="105" y="93"/>
                  </a:cubicBezTo>
                  <a:cubicBezTo>
                    <a:pt x="107" y="90"/>
                    <a:pt x="112" y="73"/>
                    <a:pt x="111" y="71"/>
                  </a:cubicBezTo>
                  <a:cubicBezTo>
                    <a:pt x="110" y="68"/>
                    <a:pt x="106" y="69"/>
                    <a:pt x="107" y="68"/>
                  </a:cubicBezTo>
                  <a:cubicBezTo>
                    <a:pt x="111" y="64"/>
                    <a:pt x="112" y="55"/>
                    <a:pt x="112" y="48"/>
                  </a:cubicBezTo>
                  <a:cubicBezTo>
                    <a:pt x="112" y="49"/>
                    <a:pt x="113" y="51"/>
                    <a:pt x="113" y="52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7" y="52"/>
                    <a:pt x="17" y="53"/>
                  </a:cubicBezTo>
                  <a:cubicBezTo>
                    <a:pt x="17" y="54"/>
                    <a:pt x="18" y="55"/>
                    <a:pt x="18" y="5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2" y="54"/>
                    <a:pt x="22" y="53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6" y="56"/>
                    <a:pt x="36" y="57"/>
                  </a:cubicBezTo>
                  <a:cubicBezTo>
                    <a:pt x="37" y="63"/>
                    <a:pt x="40" y="62"/>
                    <a:pt x="42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0"/>
                    <a:pt x="41" y="71"/>
                  </a:cubicBezTo>
                  <a:cubicBezTo>
                    <a:pt x="38" y="71"/>
                    <a:pt x="38" y="72"/>
                    <a:pt x="39" y="74"/>
                  </a:cubicBezTo>
                  <a:cubicBezTo>
                    <a:pt x="39" y="75"/>
                    <a:pt x="40" y="83"/>
                    <a:pt x="41" y="86"/>
                  </a:cubicBezTo>
                  <a:cubicBezTo>
                    <a:pt x="42" y="88"/>
                    <a:pt x="44" y="90"/>
                    <a:pt x="44" y="92"/>
                  </a:cubicBezTo>
                  <a:cubicBezTo>
                    <a:pt x="45" y="97"/>
                    <a:pt x="47" y="101"/>
                    <a:pt x="50" y="104"/>
                  </a:cubicBezTo>
                  <a:cubicBezTo>
                    <a:pt x="51" y="105"/>
                    <a:pt x="51" y="106"/>
                    <a:pt x="51" y="106"/>
                  </a:cubicBezTo>
                  <a:cubicBezTo>
                    <a:pt x="51" y="110"/>
                    <a:pt x="50" y="113"/>
                    <a:pt x="50" y="116"/>
                  </a:cubicBezTo>
                  <a:cubicBezTo>
                    <a:pt x="50" y="117"/>
                    <a:pt x="49" y="118"/>
                    <a:pt x="48" y="118"/>
                  </a:cubicBezTo>
                  <a:cubicBezTo>
                    <a:pt x="46" y="119"/>
                    <a:pt x="45" y="120"/>
                    <a:pt x="45" y="122"/>
                  </a:cubicBezTo>
                  <a:cubicBezTo>
                    <a:pt x="44" y="124"/>
                    <a:pt x="43" y="127"/>
                    <a:pt x="42" y="129"/>
                  </a:cubicBezTo>
                  <a:cubicBezTo>
                    <a:pt x="42" y="130"/>
                    <a:pt x="41" y="130"/>
                    <a:pt x="40" y="131"/>
                  </a:cubicBezTo>
                  <a:cubicBezTo>
                    <a:pt x="35" y="132"/>
                    <a:pt x="31" y="134"/>
                    <a:pt x="26" y="136"/>
                  </a:cubicBezTo>
                  <a:cubicBezTo>
                    <a:pt x="21" y="138"/>
                    <a:pt x="8" y="146"/>
                    <a:pt x="3" y="148"/>
                  </a:cubicBezTo>
                  <a:cubicBezTo>
                    <a:pt x="0" y="149"/>
                    <a:pt x="1" y="160"/>
                    <a:pt x="1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0"/>
                    <a:pt x="149" y="149"/>
                    <a:pt x="146" y="148"/>
                  </a:cubicBezTo>
                  <a:close/>
                  <a:moveTo>
                    <a:pt x="146" y="148"/>
                  </a:moveTo>
                  <a:cubicBezTo>
                    <a:pt x="146" y="148"/>
                    <a:pt x="146" y="148"/>
                    <a:pt x="146" y="14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Pentagon 32"/>
            <p:cNvSpPr/>
            <p:nvPr/>
          </p:nvSpPr>
          <p:spPr>
            <a:xfrm rot="5400000">
              <a:off x="4132198" y="4588141"/>
              <a:ext cx="1089156" cy="2091587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3630982" y="5027709"/>
              <a:ext cx="2091590" cy="449567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sz="7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12235" y="1752331"/>
            <a:ext cx="1398657" cy="2781971"/>
            <a:chOff x="6307507" y="1679967"/>
            <a:chExt cx="2091590" cy="2781971"/>
          </a:xfrm>
          <a:solidFill>
            <a:schemeClr val="bg2">
              <a:lumMod val="25000"/>
            </a:schemeClr>
          </a:solidFill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6728096" y="1679967"/>
              <a:ext cx="1259935" cy="1631167"/>
              <a:chOff x="7002463" y="2035175"/>
              <a:chExt cx="711200" cy="920751"/>
            </a:xfrm>
            <a:grpFill/>
          </p:grpSpPr>
          <p:sp>
            <p:nvSpPr>
              <p:cNvPr id="20" name="Freeform 17"/>
              <p:cNvSpPr>
                <a:spLocks noEditPoints="1"/>
              </p:cNvSpPr>
              <p:nvPr/>
            </p:nvSpPr>
            <p:spPr bwMode="auto">
              <a:xfrm>
                <a:off x="7002463" y="2551113"/>
                <a:ext cx="711200" cy="404813"/>
              </a:xfrm>
              <a:custGeom>
                <a:avLst/>
                <a:gdLst>
                  <a:gd name="T0" fmla="*/ 88 w 115"/>
                  <a:gd name="T1" fmla="*/ 1 h 65"/>
                  <a:gd name="T2" fmla="*/ 83 w 115"/>
                  <a:gd name="T3" fmla="*/ 0 h 65"/>
                  <a:gd name="T4" fmla="*/ 67 w 115"/>
                  <a:gd name="T5" fmla="*/ 17 h 65"/>
                  <a:gd name="T6" fmla="*/ 57 w 115"/>
                  <a:gd name="T7" fmla="*/ 21 h 65"/>
                  <a:gd name="T8" fmla="*/ 48 w 115"/>
                  <a:gd name="T9" fmla="*/ 17 h 65"/>
                  <a:gd name="T10" fmla="*/ 32 w 115"/>
                  <a:gd name="T11" fmla="*/ 0 h 65"/>
                  <a:gd name="T12" fmla="*/ 27 w 115"/>
                  <a:gd name="T13" fmla="*/ 1 h 65"/>
                  <a:gd name="T14" fmla="*/ 0 w 115"/>
                  <a:gd name="T15" fmla="*/ 36 h 65"/>
                  <a:gd name="T16" fmla="*/ 0 w 115"/>
                  <a:gd name="T17" fmla="*/ 57 h 65"/>
                  <a:gd name="T18" fmla="*/ 8 w 115"/>
                  <a:gd name="T19" fmla="*/ 65 h 65"/>
                  <a:gd name="T20" fmla="*/ 107 w 115"/>
                  <a:gd name="T21" fmla="*/ 65 h 65"/>
                  <a:gd name="T22" fmla="*/ 115 w 115"/>
                  <a:gd name="T23" fmla="*/ 57 h 65"/>
                  <a:gd name="T24" fmla="*/ 115 w 115"/>
                  <a:gd name="T25" fmla="*/ 36 h 65"/>
                  <a:gd name="T26" fmla="*/ 88 w 115"/>
                  <a:gd name="T27" fmla="*/ 1 h 65"/>
                  <a:gd name="T28" fmla="*/ 88 w 115"/>
                  <a:gd name="T29" fmla="*/ 1 h 65"/>
                  <a:gd name="T30" fmla="*/ 88 w 115"/>
                  <a:gd name="T31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65">
                    <a:moveTo>
                      <a:pt x="88" y="1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4" y="20"/>
                      <a:pt x="61" y="21"/>
                      <a:pt x="57" y="21"/>
                    </a:cubicBezTo>
                    <a:cubicBezTo>
                      <a:pt x="54" y="21"/>
                      <a:pt x="50" y="20"/>
                      <a:pt x="48" y="1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1" y="5"/>
                      <a:pt x="0" y="19"/>
                      <a:pt x="0" y="3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5"/>
                      <a:pt x="8" y="65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11" y="65"/>
                      <a:pt x="115" y="61"/>
                      <a:pt x="115" y="5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19"/>
                      <a:pt x="104" y="5"/>
                      <a:pt x="88" y="1"/>
                    </a:cubicBezTo>
                    <a:close/>
                    <a:moveTo>
                      <a:pt x="88" y="1"/>
                    </a:moveTo>
                    <a:cubicBezTo>
                      <a:pt x="88" y="1"/>
                      <a:pt x="88" y="1"/>
                      <a:pt x="8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7231063" y="2259013"/>
                <a:ext cx="254000" cy="93663"/>
              </a:xfrm>
              <a:custGeom>
                <a:avLst/>
                <a:gdLst>
                  <a:gd name="T0" fmla="*/ 18 w 41"/>
                  <a:gd name="T1" fmla="*/ 7 h 15"/>
                  <a:gd name="T2" fmla="*/ 23 w 41"/>
                  <a:gd name="T3" fmla="*/ 7 h 15"/>
                  <a:gd name="T4" fmla="*/ 32 w 41"/>
                  <a:gd name="T5" fmla="*/ 15 h 15"/>
                  <a:gd name="T6" fmla="*/ 41 w 41"/>
                  <a:gd name="T7" fmla="*/ 6 h 15"/>
                  <a:gd name="T8" fmla="*/ 32 w 41"/>
                  <a:gd name="T9" fmla="*/ 0 h 15"/>
                  <a:gd name="T10" fmla="*/ 23 w 41"/>
                  <a:gd name="T11" fmla="*/ 4 h 15"/>
                  <a:gd name="T12" fmla="*/ 18 w 41"/>
                  <a:gd name="T13" fmla="*/ 4 h 15"/>
                  <a:gd name="T14" fmla="*/ 9 w 41"/>
                  <a:gd name="T15" fmla="*/ 0 h 15"/>
                  <a:gd name="T16" fmla="*/ 0 w 41"/>
                  <a:gd name="T17" fmla="*/ 6 h 15"/>
                  <a:gd name="T18" fmla="*/ 9 w 41"/>
                  <a:gd name="T19" fmla="*/ 15 h 15"/>
                  <a:gd name="T20" fmla="*/ 18 w 41"/>
                  <a:gd name="T21" fmla="*/ 7 h 15"/>
                  <a:gd name="T22" fmla="*/ 18 w 41"/>
                  <a:gd name="T23" fmla="*/ 7 h 15"/>
                  <a:gd name="T24" fmla="*/ 18 w 41"/>
                  <a:gd name="T2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18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4" y="11"/>
                      <a:pt x="28" y="15"/>
                      <a:pt x="32" y="15"/>
                    </a:cubicBezTo>
                    <a:cubicBezTo>
                      <a:pt x="37" y="15"/>
                      <a:pt x="41" y="11"/>
                      <a:pt x="41" y="6"/>
                    </a:cubicBezTo>
                    <a:cubicBezTo>
                      <a:pt x="41" y="1"/>
                      <a:pt x="37" y="0"/>
                      <a:pt x="32" y="0"/>
                    </a:cubicBezTo>
                    <a:cubicBezTo>
                      <a:pt x="28" y="0"/>
                      <a:pt x="24" y="1"/>
                      <a:pt x="23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0"/>
                      <a:pt x="9" y="0"/>
                    </a:cubicBezTo>
                    <a:cubicBezTo>
                      <a:pt x="4" y="0"/>
                      <a:pt x="0" y="1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3" y="15"/>
                      <a:pt x="17" y="11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rmAutofit fontScale="32500" lnSpcReduction="20000"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7107238" y="2035175"/>
                <a:ext cx="501650" cy="528638"/>
              </a:xfrm>
              <a:custGeom>
                <a:avLst/>
                <a:gdLst>
                  <a:gd name="T0" fmla="*/ 9 w 81"/>
                  <a:gd name="T1" fmla="*/ 59 h 85"/>
                  <a:gd name="T2" fmla="*/ 40 w 81"/>
                  <a:gd name="T3" fmla="*/ 85 h 85"/>
                  <a:gd name="T4" fmla="*/ 41 w 81"/>
                  <a:gd name="T5" fmla="*/ 85 h 85"/>
                  <a:gd name="T6" fmla="*/ 72 w 81"/>
                  <a:gd name="T7" fmla="*/ 59 h 85"/>
                  <a:gd name="T8" fmla="*/ 80 w 81"/>
                  <a:gd name="T9" fmla="*/ 48 h 85"/>
                  <a:gd name="T10" fmla="*/ 76 w 81"/>
                  <a:gd name="T11" fmla="*/ 36 h 85"/>
                  <a:gd name="T12" fmla="*/ 41 w 81"/>
                  <a:gd name="T13" fmla="*/ 0 h 85"/>
                  <a:gd name="T14" fmla="*/ 40 w 81"/>
                  <a:gd name="T15" fmla="*/ 0 h 85"/>
                  <a:gd name="T16" fmla="*/ 5 w 81"/>
                  <a:gd name="T17" fmla="*/ 36 h 85"/>
                  <a:gd name="T18" fmla="*/ 1 w 81"/>
                  <a:gd name="T19" fmla="*/ 48 h 85"/>
                  <a:gd name="T20" fmla="*/ 9 w 81"/>
                  <a:gd name="T21" fmla="*/ 59 h 85"/>
                  <a:gd name="T22" fmla="*/ 40 w 81"/>
                  <a:gd name="T23" fmla="*/ 79 h 85"/>
                  <a:gd name="T24" fmla="*/ 40 w 81"/>
                  <a:gd name="T25" fmla="*/ 79 h 85"/>
                  <a:gd name="T26" fmla="*/ 32 w 81"/>
                  <a:gd name="T27" fmla="*/ 71 h 85"/>
                  <a:gd name="T28" fmla="*/ 40 w 81"/>
                  <a:gd name="T29" fmla="*/ 63 h 85"/>
                  <a:gd name="T30" fmla="*/ 49 w 81"/>
                  <a:gd name="T31" fmla="*/ 71 h 85"/>
                  <a:gd name="T32" fmla="*/ 40 w 81"/>
                  <a:gd name="T33" fmla="*/ 79 h 85"/>
                  <a:gd name="T34" fmla="*/ 40 w 81"/>
                  <a:gd name="T35" fmla="*/ 14 h 85"/>
                  <a:gd name="T36" fmla="*/ 40 w 81"/>
                  <a:gd name="T37" fmla="*/ 14 h 85"/>
                  <a:gd name="T38" fmla="*/ 69 w 81"/>
                  <a:gd name="T39" fmla="*/ 43 h 85"/>
                  <a:gd name="T40" fmla="*/ 55 w 81"/>
                  <a:gd name="T41" fmla="*/ 72 h 85"/>
                  <a:gd name="T42" fmla="*/ 56 w 81"/>
                  <a:gd name="T43" fmla="*/ 71 h 85"/>
                  <a:gd name="T44" fmla="*/ 40 w 81"/>
                  <a:gd name="T45" fmla="*/ 56 h 85"/>
                  <a:gd name="T46" fmla="*/ 25 w 81"/>
                  <a:gd name="T47" fmla="*/ 71 h 85"/>
                  <a:gd name="T48" fmla="*/ 25 w 81"/>
                  <a:gd name="T49" fmla="*/ 72 h 85"/>
                  <a:gd name="T50" fmla="*/ 12 w 81"/>
                  <a:gd name="T51" fmla="*/ 43 h 85"/>
                  <a:gd name="T52" fmla="*/ 40 w 81"/>
                  <a:gd name="T53" fmla="*/ 14 h 85"/>
                  <a:gd name="T54" fmla="*/ 40 w 81"/>
                  <a:gd name="T55" fmla="*/ 14 h 85"/>
                  <a:gd name="T56" fmla="*/ 40 w 81"/>
                  <a:gd name="T57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85">
                    <a:moveTo>
                      <a:pt x="9" y="59"/>
                    </a:moveTo>
                    <a:cubicBezTo>
                      <a:pt x="15" y="74"/>
                      <a:pt x="27" y="85"/>
                      <a:pt x="40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54" y="85"/>
                      <a:pt x="66" y="74"/>
                      <a:pt x="72" y="59"/>
                    </a:cubicBezTo>
                    <a:cubicBezTo>
                      <a:pt x="76" y="58"/>
                      <a:pt x="79" y="55"/>
                      <a:pt x="80" y="48"/>
                    </a:cubicBezTo>
                    <a:cubicBezTo>
                      <a:pt x="81" y="41"/>
                      <a:pt x="78" y="37"/>
                      <a:pt x="76" y="36"/>
                    </a:cubicBezTo>
                    <a:cubicBezTo>
                      <a:pt x="74" y="4"/>
                      <a:pt x="58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3" y="0"/>
                      <a:pt x="6" y="4"/>
                      <a:pt x="5" y="36"/>
                    </a:cubicBezTo>
                    <a:cubicBezTo>
                      <a:pt x="2" y="37"/>
                      <a:pt x="0" y="41"/>
                      <a:pt x="1" y="48"/>
                    </a:cubicBezTo>
                    <a:cubicBezTo>
                      <a:pt x="1" y="55"/>
                      <a:pt x="5" y="58"/>
                      <a:pt x="9" y="59"/>
                    </a:cubicBezTo>
                    <a:close/>
                    <a:moveTo>
                      <a:pt x="40" y="79"/>
                    </a:moveTo>
                    <a:cubicBezTo>
                      <a:pt x="40" y="79"/>
                      <a:pt x="40" y="79"/>
                      <a:pt x="40" y="79"/>
                    </a:cubicBezTo>
                    <a:cubicBezTo>
                      <a:pt x="36" y="79"/>
                      <a:pt x="32" y="75"/>
                      <a:pt x="32" y="71"/>
                    </a:cubicBezTo>
                    <a:cubicBezTo>
                      <a:pt x="32" y="66"/>
                      <a:pt x="36" y="63"/>
                      <a:pt x="40" y="63"/>
                    </a:cubicBezTo>
                    <a:cubicBezTo>
                      <a:pt x="45" y="63"/>
                      <a:pt x="49" y="66"/>
                      <a:pt x="49" y="71"/>
                    </a:cubicBezTo>
                    <a:cubicBezTo>
                      <a:pt x="49" y="75"/>
                      <a:pt x="45" y="79"/>
                      <a:pt x="40" y="79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67" y="7"/>
                      <a:pt x="69" y="32"/>
                      <a:pt x="69" y="43"/>
                    </a:cubicBezTo>
                    <a:cubicBezTo>
                      <a:pt x="69" y="54"/>
                      <a:pt x="63" y="65"/>
                      <a:pt x="55" y="72"/>
                    </a:cubicBezTo>
                    <a:cubicBezTo>
                      <a:pt x="55" y="72"/>
                      <a:pt x="56" y="71"/>
                      <a:pt x="56" y="71"/>
                    </a:cubicBezTo>
                    <a:cubicBezTo>
                      <a:pt x="56" y="63"/>
                      <a:pt x="49" y="56"/>
                      <a:pt x="40" y="56"/>
                    </a:cubicBezTo>
                    <a:cubicBezTo>
                      <a:pt x="32" y="56"/>
                      <a:pt x="25" y="63"/>
                      <a:pt x="25" y="71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18" y="65"/>
                      <a:pt x="12" y="54"/>
                      <a:pt x="12" y="43"/>
                    </a:cubicBezTo>
                    <a:cubicBezTo>
                      <a:pt x="12" y="32"/>
                      <a:pt x="14" y="7"/>
                      <a:pt x="40" y="14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Pentagon 34"/>
            <p:cNvSpPr/>
            <p:nvPr/>
          </p:nvSpPr>
          <p:spPr>
            <a:xfrm rot="5400000">
              <a:off x="6808723" y="2871566"/>
              <a:ext cx="1089156" cy="20915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6307507" y="3311134"/>
              <a:ext cx="2091590" cy="44956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sz="7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83017" y="2024747"/>
            <a:ext cx="1398657" cy="2509555"/>
            <a:chOff x="9148637" y="2616482"/>
            <a:chExt cx="2091590" cy="2509554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493238" y="2616482"/>
              <a:ext cx="1501798" cy="1603042"/>
            </a:xfrm>
            <a:custGeom>
              <a:avLst/>
              <a:gdLst>
                <a:gd name="T0" fmla="*/ 83 w 87"/>
                <a:gd name="T1" fmla="*/ 65 h 92"/>
                <a:gd name="T2" fmla="*/ 80 w 87"/>
                <a:gd name="T3" fmla="*/ 63 h 92"/>
                <a:gd name="T4" fmla="*/ 59 w 87"/>
                <a:gd name="T5" fmla="*/ 57 h 92"/>
                <a:gd name="T6" fmla="*/ 58 w 87"/>
                <a:gd name="T7" fmla="*/ 56 h 92"/>
                <a:gd name="T8" fmla="*/ 56 w 87"/>
                <a:gd name="T9" fmla="*/ 52 h 92"/>
                <a:gd name="T10" fmla="*/ 55 w 87"/>
                <a:gd name="T11" fmla="*/ 50 h 92"/>
                <a:gd name="T12" fmla="*/ 55 w 87"/>
                <a:gd name="T13" fmla="*/ 49 h 92"/>
                <a:gd name="T14" fmla="*/ 65 w 87"/>
                <a:gd name="T15" fmla="*/ 38 h 92"/>
                <a:gd name="T16" fmla="*/ 58 w 87"/>
                <a:gd name="T17" fmla="*/ 11 h 92"/>
                <a:gd name="T18" fmla="*/ 43 w 87"/>
                <a:gd name="T19" fmla="*/ 3 h 92"/>
                <a:gd name="T20" fmla="*/ 33 w 87"/>
                <a:gd name="T21" fmla="*/ 7 h 92"/>
                <a:gd name="T22" fmla="*/ 19 w 87"/>
                <a:gd name="T23" fmla="*/ 30 h 92"/>
                <a:gd name="T24" fmla="*/ 32 w 87"/>
                <a:gd name="T25" fmla="*/ 49 h 92"/>
                <a:gd name="T26" fmla="*/ 31 w 87"/>
                <a:gd name="T27" fmla="*/ 50 h 92"/>
                <a:gd name="T28" fmla="*/ 30 w 87"/>
                <a:gd name="T29" fmla="*/ 52 h 92"/>
                <a:gd name="T30" fmla="*/ 28 w 87"/>
                <a:gd name="T31" fmla="*/ 56 h 92"/>
                <a:gd name="T32" fmla="*/ 27 w 87"/>
                <a:gd name="T33" fmla="*/ 57 h 92"/>
                <a:gd name="T34" fmla="*/ 21 w 87"/>
                <a:gd name="T35" fmla="*/ 60 h 92"/>
                <a:gd name="T36" fmla="*/ 7 w 87"/>
                <a:gd name="T37" fmla="*/ 63 h 92"/>
                <a:gd name="T38" fmla="*/ 3 w 87"/>
                <a:gd name="T39" fmla="*/ 65 h 92"/>
                <a:gd name="T40" fmla="*/ 0 w 87"/>
                <a:gd name="T41" fmla="*/ 79 h 92"/>
                <a:gd name="T42" fmla="*/ 40 w 87"/>
                <a:gd name="T43" fmla="*/ 92 h 92"/>
                <a:gd name="T44" fmla="*/ 47 w 87"/>
                <a:gd name="T45" fmla="*/ 92 h 92"/>
                <a:gd name="T46" fmla="*/ 87 w 87"/>
                <a:gd name="T47" fmla="*/ 79 h 92"/>
                <a:gd name="T48" fmla="*/ 83 w 87"/>
                <a:gd name="T49" fmla="*/ 65 h 92"/>
                <a:gd name="T50" fmla="*/ 34 w 87"/>
                <a:gd name="T51" fmla="*/ 84 h 92"/>
                <a:gd name="T52" fmla="*/ 43 w 87"/>
                <a:gd name="T53" fmla="*/ 61 h 92"/>
                <a:gd name="T54" fmla="*/ 40 w 87"/>
                <a:gd name="T55" fmla="*/ 55 h 92"/>
                <a:gd name="T56" fmla="*/ 46 w 87"/>
                <a:gd name="T57" fmla="*/ 55 h 92"/>
                <a:gd name="T58" fmla="*/ 43 w 87"/>
                <a:gd name="T59" fmla="*/ 61 h 92"/>
                <a:gd name="T60" fmla="*/ 53 w 87"/>
                <a:gd name="T61" fmla="*/ 84 h 92"/>
                <a:gd name="T62" fmla="*/ 34 w 87"/>
                <a:gd name="T63" fmla="*/ 84 h 92"/>
                <a:gd name="T64" fmla="*/ 72 w 87"/>
                <a:gd name="T65" fmla="*/ 72 h 92"/>
                <a:gd name="T66" fmla="*/ 58 w 87"/>
                <a:gd name="T67" fmla="*/ 72 h 92"/>
                <a:gd name="T68" fmla="*/ 58 w 87"/>
                <a:gd name="T69" fmla="*/ 70 h 92"/>
                <a:gd name="T70" fmla="*/ 72 w 87"/>
                <a:gd name="T71" fmla="*/ 70 h 92"/>
                <a:gd name="T72" fmla="*/ 72 w 87"/>
                <a:gd name="T73" fmla="*/ 72 h 92"/>
                <a:gd name="T74" fmla="*/ 72 w 87"/>
                <a:gd name="T75" fmla="*/ 72 h 92"/>
                <a:gd name="T76" fmla="*/ 72 w 87"/>
                <a:gd name="T77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92">
                  <a:moveTo>
                    <a:pt x="83" y="65"/>
                  </a:moveTo>
                  <a:cubicBezTo>
                    <a:pt x="82" y="64"/>
                    <a:pt x="81" y="63"/>
                    <a:pt x="80" y="63"/>
                  </a:cubicBezTo>
                  <a:cubicBezTo>
                    <a:pt x="73" y="59"/>
                    <a:pt x="66" y="60"/>
                    <a:pt x="59" y="57"/>
                  </a:cubicBezTo>
                  <a:cubicBezTo>
                    <a:pt x="59" y="57"/>
                    <a:pt x="58" y="56"/>
                    <a:pt x="58" y="56"/>
                  </a:cubicBezTo>
                  <a:cubicBezTo>
                    <a:pt x="57" y="55"/>
                    <a:pt x="57" y="53"/>
                    <a:pt x="56" y="52"/>
                  </a:cubicBezTo>
                  <a:cubicBezTo>
                    <a:pt x="56" y="51"/>
                    <a:pt x="56" y="50"/>
                    <a:pt x="55" y="50"/>
                  </a:cubicBezTo>
                  <a:cubicBezTo>
                    <a:pt x="55" y="50"/>
                    <a:pt x="55" y="49"/>
                    <a:pt x="55" y="49"/>
                  </a:cubicBezTo>
                  <a:cubicBezTo>
                    <a:pt x="55" y="46"/>
                    <a:pt x="64" y="45"/>
                    <a:pt x="65" y="38"/>
                  </a:cubicBezTo>
                  <a:cubicBezTo>
                    <a:pt x="67" y="30"/>
                    <a:pt x="62" y="13"/>
                    <a:pt x="58" y="11"/>
                  </a:cubicBezTo>
                  <a:cubicBezTo>
                    <a:pt x="55" y="8"/>
                    <a:pt x="54" y="0"/>
                    <a:pt x="43" y="3"/>
                  </a:cubicBezTo>
                  <a:cubicBezTo>
                    <a:pt x="38" y="2"/>
                    <a:pt x="35" y="4"/>
                    <a:pt x="33" y="7"/>
                  </a:cubicBezTo>
                  <a:cubicBezTo>
                    <a:pt x="26" y="14"/>
                    <a:pt x="18" y="21"/>
                    <a:pt x="19" y="30"/>
                  </a:cubicBezTo>
                  <a:cubicBezTo>
                    <a:pt x="19" y="43"/>
                    <a:pt x="32" y="47"/>
                    <a:pt x="32" y="49"/>
                  </a:cubicBezTo>
                  <a:cubicBezTo>
                    <a:pt x="32" y="49"/>
                    <a:pt x="32" y="50"/>
                    <a:pt x="31" y="50"/>
                  </a:cubicBezTo>
                  <a:cubicBezTo>
                    <a:pt x="30" y="50"/>
                    <a:pt x="30" y="51"/>
                    <a:pt x="30" y="52"/>
                  </a:cubicBezTo>
                  <a:cubicBezTo>
                    <a:pt x="29" y="53"/>
                    <a:pt x="29" y="55"/>
                    <a:pt x="28" y="56"/>
                  </a:cubicBezTo>
                  <a:cubicBezTo>
                    <a:pt x="28" y="56"/>
                    <a:pt x="28" y="57"/>
                    <a:pt x="27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18" y="61"/>
                    <a:pt x="9" y="62"/>
                    <a:pt x="7" y="63"/>
                  </a:cubicBezTo>
                  <a:cubicBezTo>
                    <a:pt x="6" y="64"/>
                    <a:pt x="4" y="64"/>
                    <a:pt x="3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6" y="79"/>
                    <a:pt x="24" y="90"/>
                    <a:pt x="40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9" y="90"/>
                    <a:pt x="77" y="79"/>
                    <a:pt x="87" y="79"/>
                  </a:cubicBezTo>
                  <a:lnTo>
                    <a:pt x="83" y="65"/>
                  </a:lnTo>
                  <a:close/>
                  <a:moveTo>
                    <a:pt x="34" y="84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3" y="84"/>
                    <a:pt x="53" y="84"/>
                    <a:pt x="53" y="84"/>
                  </a:cubicBezTo>
                  <a:lnTo>
                    <a:pt x="34" y="84"/>
                  </a:lnTo>
                  <a:close/>
                  <a:moveTo>
                    <a:pt x="72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72"/>
                  </a:lnTo>
                  <a:close/>
                  <a:moveTo>
                    <a:pt x="72" y="72"/>
                  </a:moveTo>
                  <a:cubicBezTo>
                    <a:pt x="72" y="72"/>
                    <a:pt x="72" y="72"/>
                    <a:pt x="72" y="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Pentagon 36"/>
            <p:cNvSpPr/>
            <p:nvPr/>
          </p:nvSpPr>
          <p:spPr>
            <a:xfrm rot="5400000">
              <a:off x="9649853" y="3535664"/>
              <a:ext cx="1089156" cy="2091587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9148637" y="3975232"/>
              <a:ext cx="2091590" cy="44956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sz="7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49807" y="1740231"/>
            <a:ext cx="1398657" cy="2794071"/>
            <a:chOff x="8850682" y="1750879"/>
            <a:chExt cx="2091590" cy="2794070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9177690" y="1750879"/>
              <a:ext cx="1420240" cy="1653665"/>
            </a:xfrm>
            <a:custGeom>
              <a:avLst/>
              <a:gdLst>
                <a:gd name="T0" fmla="*/ 123 w 130"/>
                <a:gd name="T1" fmla="*/ 130 h 150"/>
                <a:gd name="T2" fmla="*/ 95 w 130"/>
                <a:gd name="T3" fmla="*/ 83 h 150"/>
                <a:gd name="T4" fmla="*/ 95 w 130"/>
                <a:gd name="T5" fmla="*/ 63 h 150"/>
                <a:gd name="T6" fmla="*/ 98 w 130"/>
                <a:gd name="T7" fmla="*/ 40 h 150"/>
                <a:gd name="T8" fmla="*/ 67 w 130"/>
                <a:gd name="T9" fmla="*/ 3 h 150"/>
                <a:gd name="T10" fmla="*/ 36 w 130"/>
                <a:gd name="T11" fmla="*/ 17 h 150"/>
                <a:gd name="T12" fmla="*/ 27 w 130"/>
                <a:gd name="T13" fmla="*/ 51 h 150"/>
                <a:gd name="T14" fmla="*/ 47 w 130"/>
                <a:gd name="T15" fmla="*/ 80 h 150"/>
                <a:gd name="T16" fmla="*/ 8 w 130"/>
                <a:gd name="T17" fmla="*/ 119 h 150"/>
                <a:gd name="T18" fmla="*/ 5 w 130"/>
                <a:gd name="T19" fmla="*/ 130 h 150"/>
                <a:gd name="T20" fmla="*/ 0 w 130"/>
                <a:gd name="T21" fmla="*/ 145 h 150"/>
                <a:gd name="T22" fmla="*/ 126 w 130"/>
                <a:gd name="T23" fmla="*/ 150 h 150"/>
                <a:gd name="T24" fmla="*/ 130 w 130"/>
                <a:gd name="T25" fmla="*/ 135 h 150"/>
                <a:gd name="T26" fmla="*/ 91 w 130"/>
                <a:gd name="T27" fmla="*/ 89 h 150"/>
                <a:gd name="T28" fmla="*/ 80 w 130"/>
                <a:gd name="T29" fmla="*/ 96 h 150"/>
                <a:gd name="T30" fmla="*/ 72 w 130"/>
                <a:gd name="T31" fmla="*/ 86 h 150"/>
                <a:gd name="T32" fmla="*/ 91 w 130"/>
                <a:gd name="T33" fmla="*/ 89 h 150"/>
                <a:gd name="T34" fmla="*/ 38 w 130"/>
                <a:gd name="T35" fmla="*/ 42 h 150"/>
                <a:gd name="T36" fmla="*/ 54 w 130"/>
                <a:gd name="T37" fmla="*/ 26 h 150"/>
                <a:gd name="T38" fmla="*/ 56 w 130"/>
                <a:gd name="T39" fmla="*/ 28 h 150"/>
                <a:gd name="T40" fmla="*/ 51 w 130"/>
                <a:gd name="T41" fmla="*/ 35 h 150"/>
                <a:gd name="T42" fmla="*/ 80 w 130"/>
                <a:gd name="T43" fmla="*/ 24 h 150"/>
                <a:gd name="T44" fmla="*/ 88 w 130"/>
                <a:gd name="T45" fmla="*/ 25 h 150"/>
                <a:gd name="T46" fmla="*/ 92 w 130"/>
                <a:gd name="T47" fmla="*/ 44 h 150"/>
                <a:gd name="T48" fmla="*/ 38 w 130"/>
                <a:gd name="T49" fmla="*/ 44 h 150"/>
                <a:gd name="T50" fmla="*/ 59 w 130"/>
                <a:gd name="T51" fmla="*/ 86 h 150"/>
                <a:gd name="T52" fmla="*/ 50 w 130"/>
                <a:gd name="T53" fmla="*/ 96 h 150"/>
                <a:gd name="T54" fmla="*/ 40 w 130"/>
                <a:gd name="T55" fmla="*/ 89 h 150"/>
                <a:gd name="T56" fmla="*/ 49 w 130"/>
                <a:gd name="T57" fmla="*/ 143 h 150"/>
                <a:gd name="T58" fmla="*/ 31 w 130"/>
                <a:gd name="T59" fmla="*/ 123 h 150"/>
                <a:gd name="T60" fmla="*/ 28 w 130"/>
                <a:gd name="T61" fmla="*/ 123 h 150"/>
                <a:gd name="T62" fmla="*/ 14 w 130"/>
                <a:gd name="T63" fmla="*/ 130 h 150"/>
                <a:gd name="T64" fmla="*/ 32 w 130"/>
                <a:gd name="T65" fmla="*/ 91 h 150"/>
                <a:gd name="T66" fmla="*/ 51 w 130"/>
                <a:gd name="T67" fmla="*/ 103 h 150"/>
                <a:gd name="T68" fmla="*/ 58 w 130"/>
                <a:gd name="T69" fmla="*/ 99 h 150"/>
                <a:gd name="T70" fmla="*/ 61 w 130"/>
                <a:gd name="T71" fmla="*/ 107 h 150"/>
                <a:gd name="T72" fmla="*/ 117 w 130"/>
                <a:gd name="T73" fmla="*/ 130 h 150"/>
                <a:gd name="T74" fmla="*/ 103 w 130"/>
                <a:gd name="T75" fmla="*/ 123 h 150"/>
                <a:gd name="T76" fmla="*/ 99 w 130"/>
                <a:gd name="T77" fmla="*/ 123 h 150"/>
                <a:gd name="T78" fmla="*/ 81 w 130"/>
                <a:gd name="T79" fmla="*/ 143 h 150"/>
                <a:gd name="T80" fmla="*/ 73 w 130"/>
                <a:gd name="T81" fmla="*/ 101 h 150"/>
                <a:gd name="T82" fmla="*/ 74 w 130"/>
                <a:gd name="T83" fmla="*/ 100 h 150"/>
                <a:gd name="T84" fmla="*/ 85 w 130"/>
                <a:gd name="T85" fmla="*/ 102 h 150"/>
                <a:gd name="T86" fmla="*/ 117 w 130"/>
                <a:gd name="T87" fmla="*/ 119 h 150"/>
                <a:gd name="T88" fmla="*/ 117 w 130"/>
                <a:gd name="T89" fmla="*/ 13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0">
                  <a:moveTo>
                    <a:pt x="126" y="130"/>
                  </a:moveTo>
                  <a:cubicBezTo>
                    <a:pt x="123" y="130"/>
                    <a:pt x="123" y="130"/>
                    <a:pt x="123" y="130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02"/>
                    <a:pt x="111" y="87"/>
                    <a:pt x="95" y="83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8" y="75"/>
                    <a:pt x="92" y="69"/>
                    <a:pt x="95" y="63"/>
                  </a:cubicBezTo>
                  <a:cubicBezTo>
                    <a:pt x="99" y="62"/>
                    <a:pt x="102" y="59"/>
                    <a:pt x="103" y="51"/>
                  </a:cubicBezTo>
                  <a:cubicBezTo>
                    <a:pt x="104" y="44"/>
                    <a:pt x="101" y="41"/>
                    <a:pt x="98" y="40"/>
                  </a:cubicBezTo>
                  <a:cubicBezTo>
                    <a:pt x="98" y="38"/>
                    <a:pt x="98" y="36"/>
                    <a:pt x="98" y="34"/>
                  </a:cubicBezTo>
                  <a:cubicBezTo>
                    <a:pt x="96" y="14"/>
                    <a:pt x="82" y="0"/>
                    <a:pt x="67" y="3"/>
                  </a:cubicBezTo>
                  <a:cubicBezTo>
                    <a:pt x="65" y="4"/>
                    <a:pt x="62" y="4"/>
                    <a:pt x="60" y="3"/>
                  </a:cubicBezTo>
                  <a:cubicBezTo>
                    <a:pt x="50" y="2"/>
                    <a:pt x="40" y="9"/>
                    <a:pt x="36" y="17"/>
                  </a:cubicBezTo>
                  <a:cubicBezTo>
                    <a:pt x="29" y="27"/>
                    <a:pt x="30" y="36"/>
                    <a:pt x="32" y="40"/>
                  </a:cubicBezTo>
                  <a:cubicBezTo>
                    <a:pt x="29" y="42"/>
                    <a:pt x="27" y="45"/>
                    <a:pt x="27" y="51"/>
                  </a:cubicBezTo>
                  <a:cubicBezTo>
                    <a:pt x="28" y="58"/>
                    <a:pt x="32" y="62"/>
                    <a:pt x="35" y="62"/>
                  </a:cubicBezTo>
                  <a:cubicBezTo>
                    <a:pt x="38" y="69"/>
                    <a:pt x="42" y="75"/>
                    <a:pt x="47" y="80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87"/>
                    <a:pt x="8" y="102"/>
                    <a:pt x="8" y="119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30"/>
                    <a:pt x="0" y="132"/>
                    <a:pt x="0" y="13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7"/>
                    <a:pt x="2" y="150"/>
                    <a:pt x="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8" y="150"/>
                    <a:pt x="130" y="147"/>
                    <a:pt x="130" y="145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32"/>
                    <a:pt x="128" y="130"/>
                    <a:pt x="126" y="130"/>
                  </a:cubicBezTo>
                  <a:close/>
                  <a:moveTo>
                    <a:pt x="91" y="89"/>
                  </a:moveTo>
                  <a:cubicBezTo>
                    <a:pt x="83" y="95"/>
                    <a:pt x="83" y="95"/>
                    <a:pt x="83" y="95"/>
                  </a:cubicBezTo>
                  <a:cubicBezTo>
                    <a:pt x="82" y="96"/>
                    <a:pt x="81" y="96"/>
                    <a:pt x="80" y="96"/>
                  </a:cubicBezTo>
                  <a:cubicBezTo>
                    <a:pt x="79" y="96"/>
                    <a:pt x="78" y="95"/>
                    <a:pt x="77" y="94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6"/>
                    <a:pt x="74" y="85"/>
                    <a:pt x="76" y="85"/>
                  </a:cubicBezTo>
                  <a:lnTo>
                    <a:pt x="91" y="89"/>
                  </a:lnTo>
                  <a:close/>
                  <a:moveTo>
                    <a:pt x="38" y="44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40" y="36"/>
                    <a:pt x="44" y="30"/>
                    <a:pt x="51" y="28"/>
                  </a:cubicBezTo>
                  <a:cubicBezTo>
                    <a:pt x="52" y="27"/>
                    <a:pt x="53" y="27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6" y="27"/>
                    <a:pt x="56" y="27"/>
                    <a:pt x="56" y="28"/>
                  </a:cubicBezTo>
                  <a:cubicBezTo>
                    <a:pt x="54" y="29"/>
                    <a:pt x="53" y="31"/>
                    <a:pt x="52" y="33"/>
                  </a:cubicBezTo>
                  <a:cubicBezTo>
                    <a:pt x="51" y="33"/>
                    <a:pt x="51" y="34"/>
                    <a:pt x="51" y="35"/>
                  </a:cubicBezTo>
                  <a:cubicBezTo>
                    <a:pt x="52" y="36"/>
                    <a:pt x="53" y="36"/>
                    <a:pt x="53" y="36"/>
                  </a:cubicBezTo>
                  <a:cubicBezTo>
                    <a:pt x="60" y="35"/>
                    <a:pt x="72" y="31"/>
                    <a:pt x="80" y="24"/>
                  </a:cubicBezTo>
                  <a:cubicBezTo>
                    <a:pt x="82" y="22"/>
                    <a:pt x="85" y="22"/>
                    <a:pt x="87" y="24"/>
                  </a:cubicBezTo>
                  <a:cubicBezTo>
                    <a:pt x="87" y="25"/>
                    <a:pt x="87" y="25"/>
                    <a:pt x="88" y="25"/>
                  </a:cubicBezTo>
                  <a:cubicBezTo>
                    <a:pt x="89" y="27"/>
                    <a:pt x="91" y="30"/>
                    <a:pt x="91" y="32"/>
                  </a:cubicBezTo>
                  <a:cubicBezTo>
                    <a:pt x="92" y="36"/>
                    <a:pt x="92" y="39"/>
                    <a:pt x="92" y="44"/>
                  </a:cubicBezTo>
                  <a:cubicBezTo>
                    <a:pt x="92" y="61"/>
                    <a:pt x="80" y="81"/>
                    <a:pt x="65" y="81"/>
                  </a:cubicBezTo>
                  <a:cubicBezTo>
                    <a:pt x="50" y="81"/>
                    <a:pt x="38" y="61"/>
                    <a:pt x="38" y="44"/>
                  </a:cubicBezTo>
                  <a:close/>
                  <a:moveTo>
                    <a:pt x="55" y="85"/>
                  </a:moveTo>
                  <a:cubicBezTo>
                    <a:pt x="56" y="85"/>
                    <a:pt x="57" y="86"/>
                    <a:pt x="59" y="86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5"/>
                    <a:pt x="52" y="96"/>
                    <a:pt x="50" y="96"/>
                  </a:cubicBezTo>
                  <a:cubicBezTo>
                    <a:pt x="49" y="96"/>
                    <a:pt x="48" y="96"/>
                    <a:pt x="47" y="95"/>
                  </a:cubicBezTo>
                  <a:cubicBezTo>
                    <a:pt x="40" y="89"/>
                    <a:pt x="40" y="89"/>
                    <a:pt x="40" y="89"/>
                  </a:cubicBezTo>
                  <a:lnTo>
                    <a:pt x="55" y="85"/>
                  </a:lnTo>
                  <a:close/>
                  <a:moveTo>
                    <a:pt x="49" y="143"/>
                  </a:moveTo>
                  <a:cubicBezTo>
                    <a:pt x="31" y="143"/>
                    <a:pt x="31" y="143"/>
                    <a:pt x="31" y="14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0" y="121"/>
                    <a:pt x="29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6"/>
                    <a:pt x="21" y="96"/>
                    <a:pt x="32" y="91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103"/>
                    <a:pt x="49" y="104"/>
                    <a:pt x="51" y="103"/>
                  </a:cubicBezTo>
                  <a:cubicBezTo>
                    <a:pt x="54" y="103"/>
                    <a:pt x="55" y="102"/>
                    <a:pt x="57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4"/>
                    <a:pt x="58" y="106"/>
                    <a:pt x="61" y="107"/>
                  </a:cubicBezTo>
                  <a:lnTo>
                    <a:pt x="49" y="143"/>
                  </a:lnTo>
                  <a:close/>
                  <a:moveTo>
                    <a:pt x="117" y="130"/>
                  </a:moveTo>
                  <a:cubicBezTo>
                    <a:pt x="103" y="130"/>
                    <a:pt x="103" y="130"/>
                    <a:pt x="103" y="130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3" y="122"/>
                    <a:pt x="102" y="121"/>
                    <a:pt x="101" y="121"/>
                  </a:cubicBezTo>
                  <a:cubicBezTo>
                    <a:pt x="100" y="121"/>
                    <a:pt x="99" y="122"/>
                    <a:pt x="99" y="12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2" y="107"/>
                    <a:pt x="74" y="104"/>
                    <a:pt x="73" y="10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81" y="104"/>
                    <a:pt x="83" y="103"/>
                    <a:pt x="85" y="102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109" y="96"/>
                    <a:pt x="117" y="106"/>
                    <a:pt x="117" y="119"/>
                  </a:cubicBezTo>
                  <a:lnTo>
                    <a:pt x="117" y="130"/>
                  </a:ln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7" y="1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 rot="5400000">
              <a:off x="9351898" y="2954577"/>
              <a:ext cx="1089156" cy="2091587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8850682" y="3394145"/>
              <a:ext cx="2091590" cy="449567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sz="700" dirty="0"/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181225" y="3382963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300" b="1" dirty="0">
                <a:solidFill>
                  <a:schemeClr val="bg1"/>
                </a:solidFill>
              </a:rPr>
              <a:t>Сдача </a:t>
            </a:r>
            <a:r>
              <a:rPr kumimoji="0" lang="ru-RU" sz="1300" b="1" dirty="0" smtClean="0">
                <a:solidFill>
                  <a:schemeClr val="bg1"/>
                </a:solidFill>
              </a:rPr>
              <a:t>экзамена</a:t>
            </a:r>
            <a:endParaRPr kumimoji="0" lang="en-US" sz="13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519738" y="3340100"/>
            <a:ext cx="1398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200" b="1">
                <a:solidFill>
                  <a:schemeClr val="bg1"/>
                </a:solidFill>
              </a:rPr>
              <a:t>Выбор формы обучения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76650" y="3436938"/>
            <a:ext cx="15208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200" b="1">
                <a:solidFill>
                  <a:schemeClr val="bg1"/>
                </a:solidFill>
              </a:rPr>
              <a:t>Приемная комиссия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594600" y="3382963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500" b="1">
                <a:solidFill>
                  <a:schemeClr val="bg1"/>
                </a:solidFill>
              </a:rPr>
              <a:t>Студент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795463" y="4848225"/>
            <a:ext cx="14684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10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Сдача вступительного экзамена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5314950" y="4835525"/>
            <a:ext cx="17351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171450" indent="-1714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ru-RU" sz="10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Очная форма обучения - 2 года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ru-RU" sz="1000" dirty="0" err="1" smtClean="0">
                <a:solidFill>
                  <a:srgbClr val="003F75"/>
                </a:solidFill>
                <a:latin typeface="Lato Regular" charset="0"/>
                <a:ea typeface="MS PGothic" charset="0"/>
              </a:rPr>
              <a:t>Очно-заочная</a:t>
            </a:r>
            <a:r>
              <a:rPr kumimoji="0" lang="ru-RU" sz="1000" dirty="0" smtClean="0">
                <a:solidFill>
                  <a:srgbClr val="003F75"/>
                </a:solidFill>
                <a:latin typeface="Lato Regular" charset="0"/>
                <a:ea typeface="MS PGothic" charset="0"/>
              </a:rPr>
              <a:t> </a:t>
            </a:r>
            <a:r>
              <a:rPr kumimoji="0" lang="ru-RU" sz="10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форма обучения 2 года 6 месяцев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ru-RU" sz="1000" dirty="0" smtClean="0">
                <a:solidFill>
                  <a:srgbClr val="003F75"/>
                </a:solidFill>
                <a:latin typeface="Lato Regular" charset="0"/>
                <a:ea typeface="MS PGothic" charset="0"/>
              </a:rPr>
              <a:t>Заочная </a:t>
            </a:r>
            <a:r>
              <a:rPr kumimoji="0" lang="ru-RU" sz="10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форма обучения - 2 года 6 месяцев</a:t>
            </a:r>
            <a:endParaRPr kumimoji="0" lang="en-US" sz="1000" dirty="0">
              <a:solidFill>
                <a:srgbClr val="003F75"/>
              </a:solidFill>
              <a:latin typeface="Lato Regular" charset="0"/>
              <a:ea typeface="MS PGothic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2916238" y="4832350"/>
            <a:ext cx="2447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171450" indent="-1714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ru-RU" sz="10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Документ, удостоверяющий </a:t>
            </a:r>
          </a:p>
          <a:p>
            <a:pPr marL="0" indent="0" algn="ctr" eaLnBrk="1" hangingPunct="1">
              <a:spcBef>
                <a:spcPct val="20000"/>
              </a:spcBef>
            </a:pPr>
            <a:r>
              <a:rPr kumimoji="0" lang="ru-RU" sz="10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личность, гражданство.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ru-RU" sz="1000" dirty="0" smtClean="0">
                <a:solidFill>
                  <a:srgbClr val="003F75"/>
                </a:solidFill>
                <a:latin typeface="Lato Regular" charset="0"/>
                <a:ea typeface="MS PGothic" charset="0"/>
              </a:rPr>
              <a:t>Диплом бакалавра.</a:t>
            </a:r>
            <a:endParaRPr kumimoji="0" lang="ru-RU" sz="1000" dirty="0">
              <a:solidFill>
                <a:srgbClr val="003F75"/>
              </a:solidFill>
              <a:latin typeface="Lato Regular" charset="0"/>
              <a:ea typeface="MS PGothic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ru-RU" sz="10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2 фотографии поступающего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1436" y="316767"/>
            <a:ext cx="1289728" cy="1534231"/>
            <a:chOff x="-65536" y="74674"/>
            <a:chExt cx="1263624" cy="1150673"/>
          </a:xfrm>
          <a:solidFill>
            <a:schemeClr val="bg2">
              <a:lumMod val="75000"/>
            </a:schemeClr>
          </a:solidFill>
        </p:grpSpPr>
        <p:sp>
          <p:nvSpPr>
            <p:cNvPr id="56" name="Freeform 768"/>
            <p:cNvSpPr>
              <a:spLocks noChangeArrowheads="1"/>
            </p:cNvSpPr>
            <p:nvPr/>
          </p:nvSpPr>
          <p:spPr bwMode="auto">
            <a:xfrm rot="2149155">
              <a:off x="-65536" y="74674"/>
              <a:ext cx="1263624" cy="1150673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lIns="68580" tIns="34290" rIns="68580" bIns="34290" anchor="ctr">
              <a:normAutofit/>
            </a:bodyPr>
            <a:lstStyle/>
            <a:p>
              <a:pPr eaLnBrk="1" hangingPunct="1">
                <a:defRPr/>
              </a:pPr>
              <a:endPara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6208" y="356229"/>
              <a:ext cx="1086385" cy="540659"/>
            </a:xfrm>
            <a:prstGeom prst="rect">
              <a:avLst/>
            </a:prstGeom>
            <a:noFill/>
          </p:spPr>
          <p:txBody>
            <a:bodyPr lIns="68580" tIns="34290" rIns="68580" bIns="34290">
              <a:normAutofit lnSpcReduction="10000"/>
            </a:bodyPr>
            <a:lstStyle/>
            <a:p>
              <a:pPr algn="ctr" eaLnBrk="1" hangingPunct="1">
                <a:defRPr/>
              </a:pPr>
              <a:r>
                <a:rPr lang="ru-RU" sz="15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Как стать студентом РГГМУ? </a:t>
              </a:r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 rot="514444">
            <a:off x="1311275" y="427038"/>
            <a:ext cx="1708150" cy="1235075"/>
            <a:chOff x="1034656" y="413719"/>
            <a:chExt cx="1915674" cy="925451"/>
          </a:xfrm>
        </p:grpSpPr>
        <p:sp>
          <p:nvSpPr>
            <p:cNvPr id="58" name="Freeform 768"/>
            <p:cNvSpPr>
              <a:spLocks noChangeArrowheads="1"/>
            </p:cNvSpPr>
            <p:nvPr/>
          </p:nvSpPr>
          <p:spPr bwMode="auto">
            <a:xfrm rot="682751">
              <a:off x="1034656" y="413719"/>
              <a:ext cx="1915674" cy="925451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lIns="68580" tIns="34290" rIns="68580" bIns="34290" anchor="ctr">
              <a:normAutofit/>
            </a:bodyPr>
            <a:lstStyle/>
            <a:p>
              <a:pPr eaLnBrk="1" hangingPunct="1">
                <a:defRPr/>
              </a:pPr>
              <a:endPara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71" name="TextBox 61"/>
            <p:cNvSpPr txBox="1">
              <a:spLocks noChangeArrowheads="1"/>
            </p:cNvSpPr>
            <p:nvPr/>
          </p:nvSpPr>
          <p:spPr bwMode="auto">
            <a:xfrm rot="-514444">
              <a:off x="1264909" y="604524"/>
              <a:ext cx="1529860" cy="60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/>
              <a:r>
                <a:rPr kumimoji="0" lang="ru-RU" sz="1200">
                  <a:solidFill>
                    <a:schemeClr val="bg1"/>
                  </a:solidFill>
                </a:rPr>
                <a:t>Вступительные </a:t>
              </a:r>
              <a:r>
                <a:rPr kumimoji="0" lang="ru-RU" sz="1500">
                  <a:solidFill>
                    <a:schemeClr val="bg1"/>
                  </a:solidFill>
                </a:rPr>
                <a:t>экзамены</a:t>
              </a:r>
              <a:endParaRPr kumimoji="0" 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519738" y="627063"/>
            <a:ext cx="1895475" cy="1277937"/>
            <a:chOff x="6120841" y="470049"/>
            <a:chExt cx="1451767" cy="958811"/>
          </a:xfrm>
        </p:grpSpPr>
        <p:sp>
          <p:nvSpPr>
            <p:cNvPr id="57" name="Freeform 768"/>
            <p:cNvSpPr>
              <a:spLocks noChangeArrowheads="1"/>
            </p:cNvSpPr>
            <p:nvPr/>
          </p:nvSpPr>
          <p:spPr bwMode="auto">
            <a:xfrm rot="21073247" flipH="1">
              <a:off x="6120841" y="470049"/>
              <a:ext cx="1451767" cy="958811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lIns="68580" tIns="34290" rIns="68580" bIns="34290" anchor="ctr">
              <a:normAutofit/>
            </a:bodyPr>
            <a:lstStyle/>
            <a:p>
              <a:pPr eaLnBrk="1" hangingPunct="1">
                <a:defRPr/>
              </a:pPr>
              <a:endPara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69" name="TextBox 62"/>
            <p:cNvSpPr txBox="1">
              <a:spLocks noChangeArrowheads="1"/>
            </p:cNvSpPr>
            <p:nvPr/>
          </p:nvSpPr>
          <p:spPr bwMode="auto">
            <a:xfrm>
              <a:off x="6229501" y="578436"/>
              <a:ext cx="1056315" cy="61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/>
              <a:r>
                <a:rPr kumimoji="0" lang="ru-RU" sz="1500" dirty="0">
                  <a:solidFill>
                    <a:schemeClr val="bg1"/>
                  </a:solidFill>
                </a:rPr>
                <a:t>Сроки и формы обучения</a:t>
              </a:r>
              <a:endParaRPr kumimoji="0"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 rot="591051">
            <a:off x="3062910" y="545415"/>
            <a:ext cx="1596830" cy="1089605"/>
            <a:chOff x="2862462" y="467888"/>
            <a:chExt cx="1790958" cy="817204"/>
          </a:xfrm>
          <a:solidFill>
            <a:schemeClr val="bg2">
              <a:lumMod val="25000"/>
            </a:schemeClr>
          </a:solidFill>
        </p:grpSpPr>
        <p:sp>
          <p:nvSpPr>
            <p:cNvPr id="59" name="Freeform 768"/>
            <p:cNvSpPr>
              <a:spLocks noChangeArrowheads="1"/>
            </p:cNvSpPr>
            <p:nvPr/>
          </p:nvSpPr>
          <p:spPr bwMode="auto">
            <a:xfrm>
              <a:off x="2862462" y="467888"/>
              <a:ext cx="1790958" cy="817204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lIns="68580" tIns="34290" rIns="68580" bIns="34290" anchor="ctr">
              <a:normAutofit/>
            </a:bodyPr>
            <a:lstStyle/>
            <a:p>
              <a:pPr eaLnBrk="1" hangingPunct="1">
                <a:defRPr/>
              </a:pPr>
              <a:endPara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21008949">
              <a:off x="3188304" y="680905"/>
              <a:ext cx="1202429" cy="300083"/>
            </a:xfrm>
            <a:prstGeom prst="rect">
              <a:avLst/>
            </a:prstGeom>
            <a:grpFill/>
          </p:spPr>
          <p:txBody>
            <a:bodyPr lIns="68580" tIns="34290" rIns="68580" bIns="34290">
              <a:normAutofit fontScale="92500"/>
            </a:bodyPr>
            <a:lstStyle/>
            <a:p>
              <a:pPr algn="ctr" eaLnBrk="1" hangingPunct="1">
                <a:defRPr/>
              </a:pPr>
              <a:r>
                <a:rPr lang="ru-RU" sz="15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Документы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248525" y="548680"/>
            <a:ext cx="1895475" cy="1247775"/>
            <a:chOff x="7878314" y="253484"/>
            <a:chExt cx="1424867" cy="1154923"/>
          </a:xfrm>
        </p:grpSpPr>
        <p:sp>
          <p:nvSpPr>
            <p:cNvPr id="60" name="Freeform 768"/>
            <p:cNvSpPr>
              <a:spLocks noChangeArrowheads="1"/>
            </p:cNvSpPr>
            <p:nvPr/>
          </p:nvSpPr>
          <p:spPr bwMode="auto">
            <a:xfrm rot="20094624" flipH="1">
              <a:off x="7878314" y="253484"/>
              <a:ext cx="1424867" cy="1154923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lIns="68580" tIns="34290" rIns="68580" bIns="34290" anchor="ctr">
              <a:normAutofit/>
            </a:bodyPr>
            <a:lstStyle/>
            <a:p>
              <a:pPr eaLnBrk="1" hangingPunct="1">
                <a:defRPr/>
              </a:pPr>
              <a:endPara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67" name="TextBox 64"/>
            <p:cNvSpPr txBox="1">
              <a:spLocks noChangeArrowheads="1"/>
            </p:cNvSpPr>
            <p:nvPr/>
          </p:nvSpPr>
          <p:spPr bwMode="auto">
            <a:xfrm>
              <a:off x="8076328" y="428521"/>
              <a:ext cx="1054908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/>
              <a:r>
                <a:rPr kumimoji="0" lang="ru-RU" sz="1800" b="1">
                  <a:solidFill>
                    <a:schemeClr val="bg1"/>
                  </a:solidFill>
                </a:rPr>
                <a:t>УРА! </a:t>
              </a:r>
            </a:p>
            <a:p>
              <a:pPr algn="ctr" eaLnBrk="1" hangingPunct="1"/>
              <a:r>
                <a:rPr kumimoji="0" lang="ru-RU" sz="1800" b="1">
                  <a:solidFill>
                    <a:schemeClr val="bg1"/>
                  </a:solidFill>
                </a:rPr>
                <a:t>Я в РГГМУ!</a:t>
              </a:r>
              <a:endParaRPr kumimoji="0" 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71438" y="4848225"/>
            <a:ext cx="18399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Направление 38.04.01 «Экономика»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Профиль подготовки : </a:t>
            </a:r>
            <a:r>
              <a:rPr kumimoji="0" lang="ru-RU" sz="1100" dirty="0" smtClean="0">
                <a:solidFill>
                  <a:srgbClr val="003F75"/>
                </a:solidFill>
                <a:latin typeface="Lato Regular" charset="0"/>
                <a:ea typeface="MS PGothic" charset="0"/>
              </a:rPr>
              <a:t>«Экономика предприятия природопользования</a:t>
            </a: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»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квалификация  – магистр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29416" y="1763584"/>
            <a:ext cx="1398657" cy="2770717"/>
            <a:chOff x="868730" y="2282493"/>
            <a:chExt cx="2091590" cy="2770717"/>
          </a:xfrm>
          <a:solidFill>
            <a:schemeClr val="bg2">
              <a:lumMod val="75000"/>
            </a:schemeClr>
          </a:solidFill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217062" y="2282493"/>
              <a:ext cx="1394927" cy="1619915"/>
            </a:xfrm>
            <a:custGeom>
              <a:avLst/>
              <a:gdLst>
                <a:gd name="T0" fmla="*/ 1094 w 1344"/>
                <a:gd name="T1" fmla="*/ 1033 h 1542"/>
                <a:gd name="T2" fmla="*/ 839 w 1344"/>
                <a:gd name="T3" fmla="*/ 872 h 1542"/>
                <a:gd name="T4" fmla="*/ 840 w 1344"/>
                <a:gd name="T5" fmla="*/ 844 h 1542"/>
                <a:gd name="T6" fmla="*/ 850 w 1344"/>
                <a:gd name="T7" fmla="*/ 844 h 1542"/>
                <a:gd name="T8" fmla="*/ 1137 w 1344"/>
                <a:gd name="T9" fmla="*/ 843 h 1542"/>
                <a:gd name="T10" fmla="*/ 1026 w 1344"/>
                <a:gd name="T11" fmla="*/ 353 h 1542"/>
                <a:gd name="T12" fmla="*/ 683 w 1344"/>
                <a:gd name="T13" fmla="*/ 0 h 1542"/>
                <a:gd name="T14" fmla="*/ 678 w 1344"/>
                <a:gd name="T15" fmla="*/ 0 h 1542"/>
                <a:gd name="T16" fmla="*/ 677 w 1344"/>
                <a:gd name="T17" fmla="*/ 0 h 1542"/>
                <a:gd name="T18" fmla="*/ 677 w 1344"/>
                <a:gd name="T19" fmla="*/ 0 h 1542"/>
                <a:gd name="T20" fmla="*/ 674 w 1344"/>
                <a:gd name="T21" fmla="*/ 0 h 1542"/>
                <a:gd name="T22" fmla="*/ 673 w 1344"/>
                <a:gd name="T23" fmla="*/ 0 h 1542"/>
                <a:gd name="T24" fmla="*/ 673 w 1344"/>
                <a:gd name="T25" fmla="*/ 0 h 1542"/>
                <a:gd name="T26" fmla="*/ 672 w 1344"/>
                <a:gd name="T27" fmla="*/ 0 h 1542"/>
                <a:gd name="T28" fmla="*/ 671 w 1344"/>
                <a:gd name="T29" fmla="*/ 0 h 1542"/>
                <a:gd name="T30" fmla="*/ 671 w 1344"/>
                <a:gd name="T31" fmla="*/ 0 h 1542"/>
                <a:gd name="T32" fmla="*/ 670 w 1344"/>
                <a:gd name="T33" fmla="*/ 0 h 1542"/>
                <a:gd name="T34" fmla="*/ 668 w 1344"/>
                <a:gd name="T35" fmla="*/ 0 h 1542"/>
                <a:gd name="T36" fmla="*/ 668 w 1344"/>
                <a:gd name="T37" fmla="*/ 0 h 1542"/>
                <a:gd name="T38" fmla="*/ 666 w 1344"/>
                <a:gd name="T39" fmla="*/ 0 h 1542"/>
                <a:gd name="T40" fmla="*/ 661 w 1344"/>
                <a:gd name="T41" fmla="*/ 0 h 1542"/>
                <a:gd name="T42" fmla="*/ 318 w 1344"/>
                <a:gd name="T43" fmla="*/ 353 h 1542"/>
                <a:gd name="T44" fmla="*/ 207 w 1344"/>
                <a:gd name="T45" fmla="*/ 843 h 1542"/>
                <a:gd name="T46" fmla="*/ 495 w 1344"/>
                <a:gd name="T47" fmla="*/ 844 h 1542"/>
                <a:gd name="T48" fmla="*/ 504 w 1344"/>
                <a:gd name="T49" fmla="*/ 844 h 1542"/>
                <a:gd name="T50" fmla="*/ 505 w 1344"/>
                <a:gd name="T51" fmla="*/ 872 h 1542"/>
                <a:gd name="T52" fmla="*/ 250 w 1344"/>
                <a:gd name="T53" fmla="*/ 1033 h 1542"/>
                <a:gd name="T54" fmla="*/ 0 w 1344"/>
                <a:gd name="T55" fmla="*/ 1223 h 1542"/>
                <a:gd name="T56" fmla="*/ 0 w 1344"/>
                <a:gd name="T57" fmla="*/ 1542 h 1542"/>
                <a:gd name="T58" fmla="*/ 1344 w 1344"/>
                <a:gd name="T59" fmla="*/ 1542 h 1542"/>
                <a:gd name="T60" fmla="*/ 1344 w 1344"/>
                <a:gd name="T61" fmla="*/ 1223 h 1542"/>
                <a:gd name="T62" fmla="*/ 1094 w 1344"/>
                <a:gd name="T63" fmla="*/ 1033 h 1542"/>
                <a:gd name="T64" fmla="*/ 1094 w 1344"/>
                <a:gd name="T65" fmla="*/ 1033 h 1542"/>
                <a:gd name="T66" fmla="*/ 1094 w 1344"/>
                <a:gd name="T67" fmla="*/ 1033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4" h="1542">
                  <a:moveTo>
                    <a:pt x="1094" y="1033"/>
                  </a:moveTo>
                  <a:cubicBezTo>
                    <a:pt x="901" y="963"/>
                    <a:pt x="839" y="998"/>
                    <a:pt x="839" y="872"/>
                  </a:cubicBezTo>
                  <a:cubicBezTo>
                    <a:pt x="839" y="866"/>
                    <a:pt x="839" y="855"/>
                    <a:pt x="840" y="844"/>
                  </a:cubicBezTo>
                  <a:cubicBezTo>
                    <a:pt x="850" y="844"/>
                    <a:pt x="850" y="844"/>
                    <a:pt x="850" y="844"/>
                  </a:cubicBezTo>
                  <a:cubicBezTo>
                    <a:pt x="982" y="853"/>
                    <a:pt x="1109" y="862"/>
                    <a:pt x="1137" y="843"/>
                  </a:cubicBezTo>
                  <a:cubicBezTo>
                    <a:pt x="1183" y="811"/>
                    <a:pt x="1026" y="762"/>
                    <a:pt x="1026" y="353"/>
                  </a:cubicBezTo>
                  <a:cubicBezTo>
                    <a:pt x="1026" y="147"/>
                    <a:pt x="890" y="0"/>
                    <a:pt x="683" y="0"/>
                  </a:cubicBezTo>
                  <a:cubicBezTo>
                    <a:pt x="681" y="0"/>
                    <a:pt x="680" y="0"/>
                    <a:pt x="678" y="0"/>
                  </a:cubicBezTo>
                  <a:cubicBezTo>
                    <a:pt x="678" y="0"/>
                    <a:pt x="677" y="0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76" y="0"/>
                    <a:pt x="675" y="0"/>
                    <a:pt x="674" y="0"/>
                  </a:cubicBezTo>
                  <a:cubicBezTo>
                    <a:pt x="674" y="0"/>
                    <a:pt x="674" y="0"/>
                    <a:pt x="673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73" y="0"/>
                    <a:pt x="672" y="0"/>
                    <a:pt x="672" y="0"/>
                  </a:cubicBezTo>
                  <a:cubicBezTo>
                    <a:pt x="672" y="0"/>
                    <a:pt x="672" y="0"/>
                    <a:pt x="671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9" y="0"/>
                    <a:pt x="668" y="0"/>
                    <a:pt x="668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667" y="0"/>
                    <a:pt x="667" y="0"/>
                    <a:pt x="666" y="0"/>
                  </a:cubicBezTo>
                  <a:cubicBezTo>
                    <a:pt x="664" y="0"/>
                    <a:pt x="663" y="0"/>
                    <a:pt x="661" y="0"/>
                  </a:cubicBezTo>
                  <a:cubicBezTo>
                    <a:pt x="454" y="0"/>
                    <a:pt x="318" y="147"/>
                    <a:pt x="318" y="353"/>
                  </a:cubicBezTo>
                  <a:cubicBezTo>
                    <a:pt x="318" y="762"/>
                    <a:pt x="161" y="811"/>
                    <a:pt x="207" y="843"/>
                  </a:cubicBezTo>
                  <a:cubicBezTo>
                    <a:pt x="235" y="862"/>
                    <a:pt x="362" y="853"/>
                    <a:pt x="495" y="844"/>
                  </a:cubicBezTo>
                  <a:cubicBezTo>
                    <a:pt x="504" y="844"/>
                    <a:pt x="504" y="844"/>
                    <a:pt x="504" y="844"/>
                  </a:cubicBezTo>
                  <a:cubicBezTo>
                    <a:pt x="505" y="855"/>
                    <a:pt x="505" y="866"/>
                    <a:pt x="505" y="872"/>
                  </a:cubicBezTo>
                  <a:cubicBezTo>
                    <a:pt x="505" y="998"/>
                    <a:pt x="443" y="963"/>
                    <a:pt x="250" y="1033"/>
                  </a:cubicBezTo>
                  <a:cubicBezTo>
                    <a:pt x="56" y="1103"/>
                    <a:pt x="0" y="1174"/>
                    <a:pt x="0" y="122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1344" y="1542"/>
                    <a:pt x="1344" y="1542"/>
                    <a:pt x="1344" y="1542"/>
                  </a:cubicBezTo>
                  <a:cubicBezTo>
                    <a:pt x="1344" y="1223"/>
                    <a:pt x="1344" y="1223"/>
                    <a:pt x="1344" y="1223"/>
                  </a:cubicBezTo>
                  <a:cubicBezTo>
                    <a:pt x="1344" y="1174"/>
                    <a:pt x="1288" y="1103"/>
                    <a:pt x="1094" y="1033"/>
                  </a:cubicBezTo>
                  <a:close/>
                  <a:moveTo>
                    <a:pt x="1094" y="1033"/>
                  </a:moveTo>
                  <a:cubicBezTo>
                    <a:pt x="1094" y="1033"/>
                    <a:pt x="1094" y="1033"/>
                    <a:pt x="1094" y="103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sz="1200"/>
            </a:p>
          </p:txBody>
        </p:sp>
        <p:sp>
          <p:nvSpPr>
            <p:cNvPr id="28" name="Pentagon 27"/>
            <p:cNvSpPr/>
            <p:nvPr/>
          </p:nvSpPr>
          <p:spPr>
            <a:xfrm rot="5400000">
              <a:off x="1369946" y="3462838"/>
              <a:ext cx="1089156" cy="20915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868730" y="3902406"/>
              <a:ext cx="2091590" cy="44956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63513" y="3498850"/>
            <a:ext cx="13985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kumimoji="0" lang="ru-RU" sz="1400" b="1">
                <a:solidFill>
                  <a:schemeClr val="bg1"/>
                </a:solidFill>
              </a:rPr>
              <a:t>Выбор профессии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7099300" y="4813300"/>
            <a:ext cx="16748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Направление 38.04.01 «Экономика»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Профиль </a:t>
            </a:r>
            <a:r>
              <a:rPr kumimoji="0" lang="ru-RU" sz="1100" dirty="0" smtClean="0">
                <a:solidFill>
                  <a:srgbClr val="003F75"/>
                </a:solidFill>
                <a:latin typeface="Lato Regular" charset="0"/>
                <a:ea typeface="MS PGothic" charset="0"/>
              </a:rPr>
              <a:t>подготовки: «Экономика предприятия природопользования</a:t>
            </a: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»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0" lang="ru-RU" sz="1100" dirty="0">
                <a:solidFill>
                  <a:srgbClr val="003F75"/>
                </a:solidFill>
                <a:latin typeface="Lato Regular" charset="0"/>
                <a:ea typeface="MS PGothic" charset="0"/>
              </a:rPr>
              <a:t>квалификация  – магистр</a:t>
            </a:r>
          </a:p>
        </p:txBody>
      </p:sp>
      <p:pic>
        <p:nvPicPr>
          <p:cNvPr id="5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8964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2" grpId="0"/>
      <p:bldP spid="53" grpId="0"/>
      <p:bldP spid="54" grpId="0"/>
      <p:bldP spid="66" grpId="0"/>
      <p:bldP spid="68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6144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kumimoji="0" lang="ru-RU" sz="3600" cap="none">
                <a:latin typeface="Century Schoolbook" charset="0"/>
                <a:cs typeface="+mj-cs"/>
              </a:rPr>
              <a:t/>
            </a:r>
            <a:br>
              <a:rPr kumimoji="0" lang="ru-RU" sz="3600" cap="none">
                <a:latin typeface="Century Schoolbook" charset="0"/>
                <a:cs typeface="+mj-cs"/>
              </a:rPr>
            </a:br>
            <a:r>
              <a:rPr kumimoji="0" lang="ru-RU" sz="3600" cap="none">
                <a:latin typeface="Century Schoolbook" charset="0"/>
                <a:cs typeface="+mj-cs"/>
              </a:rPr>
              <a:t/>
            </a:r>
            <a:br>
              <a:rPr kumimoji="0" lang="ru-RU" sz="3600" cap="none">
                <a:latin typeface="Century Schoolbook" charset="0"/>
                <a:cs typeface="+mj-cs"/>
              </a:rPr>
            </a:br>
            <a:r>
              <a:rPr kumimoji="0" lang="ru-RU" sz="2200" b="1" cap="none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КАФЕДРА ЭКОНОМИКИ ПРЕДПРИЯТИЯ ПРИРОДОПОЛЬЗОВАНИЯ</a:t>
            </a:r>
            <a:br>
              <a:rPr kumimoji="0" lang="ru-RU" sz="2200" b="1" cap="none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kumimoji="0" lang="ru-RU" sz="2200" b="1" cap="none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И УЧЕТНЫХ СИСТЕМ</a:t>
            </a:r>
            <a:r>
              <a:rPr kumimoji="0" lang="ru-RU" sz="3600" b="1" cap="none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Schoolbook" charset="0"/>
                <a:cs typeface="+mj-cs"/>
              </a:rPr>
              <a:t/>
            </a:r>
            <a:br>
              <a:rPr kumimoji="0" lang="ru-RU" sz="3600" b="1" cap="none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Schoolbook" charset="0"/>
                <a:cs typeface="+mj-cs"/>
              </a:rPr>
            </a:br>
            <a:endParaRPr kumimoji="0" lang="ru-RU" sz="3600" b="1" cap="none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Schoolbook" charset="0"/>
              <a:cs typeface="+mj-cs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4294967295"/>
          </p:nvPr>
        </p:nvSpPr>
        <p:spPr>
          <a:xfrm>
            <a:off x="468313" y="2214563"/>
            <a:ext cx="8229600" cy="3927475"/>
          </a:xfrm>
        </p:spPr>
        <p:txBody>
          <a:bodyPr/>
          <a:lstStyle/>
          <a:p>
            <a:pPr eaLnBrk="1" hangingPunct="1">
              <a:defRPr/>
            </a:pPr>
            <a:r>
              <a:rPr kumimoji="0" lang="ru-RU" dirty="0">
                <a:solidFill>
                  <a:srgbClr val="003F75"/>
                </a:solidFill>
                <a:latin typeface="Century Schoolbook" charset="0"/>
                <a:cs typeface="+mn-cs"/>
              </a:rPr>
              <a:t>Адрес: Санкт-Петербург,</a:t>
            </a:r>
            <a:br>
              <a:rPr kumimoji="0" lang="ru-RU" dirty="0">
                <a:solidFill>
                  <a:srgbClr val="003F75"/>
                </a:solidFill>
                <a:latin typeface="Century Schoolbook" charset="0"/>
                <a:cs typeface="+mn-cs"/>
              </a:rPr>
            </a:br>
            <a:r>
              <a:rPr kumimoji="0" lang="ru-RU" dirty="0">
                <a:solidFill>
                  <a:srgbClr val="003F75"/>
                </a:solidFill>
                <a:latin typeface="Century Schoolbook" charset="0"/>
                <a:cs typeface="+mn-cs"/>
              </a:rPr>
              <a:t>пр. </a:t>
            </a:r>
            <a:r>
              <a:rPr kumimoji="0" lang="ru-RU" dirty="0" err="1">
                <a:solidFill>
                  <a:srgbClr val="003F75"/>
                </a:solidFill>
                <a:latin typeface="Century Schoolbook" charset="0"/>
                <a:cs typeface="+mn-cs"/>
              </a:rPr>
              <a:t>Малоохтинский</a:t>
            </a:r>
            <a:r>
              <a:rPr kumimoji="0" lang="ru-RU">
                <a:solidFill>
                  <a:srgbClr val="003F75"/>
                </a:solidFill>
                <a:latin typeface="Century Schoolbook" charset="0"/>
                <a:cs typeface="+mn-cs"/>
              </a:rPr>
              <a:t> д.98, </a:t>
            </a:r>
            <a:r>
              <a:rPr kumimoji="0" lang="ru-RU" smtClean="0">
                <a:solidFill>
                  <a:srgbClr val="003F75"/>
                </a:solidFill>
                <a:latin typeface="Century Schoolbook" charset="0"/>
                <a:cs typeface="+mn-cs"/>
              </a:rPr>
              <a:t>а.407-409</a:t>
            </a:r>
            <a:endParaRPr kumimoji="0" lang="ru-RU">
              <a:solidFill>
                <a:srgbClr val="003F75"/>
              </a:solidFill>
              <a:latin typeface="Century Schoolbook" charset="0"/>
              <a:cs typeface="+mn-cs"/>
            </a:endParaRPr>
          </a:p>
          <a:p>
            <a:pPr eaLnBrk="1" hangingPunct="1">
              <a:defRPr/>
            </a:pPr>
            <a:r>
              <a:rPr kumimoji="0" lang="ru-RU" dirty="0">
                <a:solidFill>
                  <a:srgbClr val="003F75"/>
                </a:solidFill>
                <a:latin typeface="Century Schoolbook" charset="0"/>
                <a:cs typeface="+mn-cs"/>
              </a:rPr>
              <a:t>Тел: (812) 633-01-79</a:t>
            </a:r>
          </a:p>
          <a:p>
            <a:pPr eaLnBrk="1" hangingPunct="1">
              <a:defRPr/>
            </a:pPr>
            <a:r>
              <a:rPr kumimoji="0" lang="en-US" dirty="0">
                <a:solidFill>
                  <a:srgbClr val="003F75"/>
                </a:solidFill>
                <a:latin typeface="Century Schoolbook" charset="0"/>
                <a:cs typeface="+mn-cs"/>
              </a:rPr>
              <a:t>E-mail</a:t>
            </a:r>
            <a:r>
              <a:rPr kumimoji="0" lang="ru-RU" dirty="0">
                <a:solidFill>
                  <a:srgbClr val="003F75"/>
                </a:solidFill>
                <a:latin typeface="Century Schoolbook" charset="0"/>
                <a:cs typeface="+mn-cs"/>
              </a:rPr>
              <a:t>:</a:t>
            </a:r>
            <a:r>
              <a:rPr kumimoji="0" lang="en-US" dirty="0">
                <a:solidFill>
                  <a:srgbClr val="003F75"/>
                </a:solidFill>
                <a:latin typeface="Century Schoolbook" charset="0"/>
                <a:cs typeface="+mn-cs"/>
              </a:rPr>
              <a:t> kafedra_epius@rshu.ru</a:t>
            </a:r>
            <a:endParaRPr kumimoji="0" lang="ru-RU" dirty="0">
              <a:solidFill>
                <a:srgbClr val="003F75"/>
              </a:solidFill>
              <a:latin typeface="Century Schoolbook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kumimoji="0" lang="ru-RU" dirty="0">
              <a:latin typeface="Century Schoolbook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kumimoji="0" lang="ru-RU" sz="3200" b="1" i="1" dirty="0">
                <a:solidFill>
                  <a:srgbClr val="003F7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Schoolbook" charset="0"/>
                <a:cs typeface="+mn-cs"/>
              </a:rPr>
              <a:t>Приходите к нам учиться!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9951"/>
            <a:ext cx="9144000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" y="77788"/>
            <a:ext cx="9040813" cy="604837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3F7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Кафедра   экономики предприятия природопользования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3F7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и  учетных систем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61925" y="749300"/>
            <a:ext cx="2344738" cy="744538"/>
          </a:xfrm>
          <a:prstGeom prst="rect">
            <a:avLst/>
          </a:prstGeom>
          <a:solidFill>
            <a:srgbClr val="6FD8F9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61925" y="2725738"/>
            <a:ext cx="2344738" cy="688975"/>
          </a:xfrm>
          <a:prstGeom prst="rect">
            <a:avLst/>
          </a:prstGeom>
          <a:solidFill>
            <a:srgbClr val="6FD8F9"/>
          </a:solidFill>
          <a:ln>
            <a:noFill/>
          </a:ln>
          <a:extLst/>
        </p:spPr>
        <p:txBody>
          <a:bodyPr lIns="0" tIns="0" rIns="0" bIns="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365" name="Rectangle 9"/>
          <p:cNvSpPr>
            <a:spLocks/>
          </p:cNvSpPr>
          <p:nvPr/>
        </p:nvSpPr>
        <p:spPr bwMode="auto">
          <a:xfrm>
            <a:off x="687388" y="2725738"/>
            <a:ext cx="12096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2245" tIns="42245" rIns="42245" bIns="42245" anchor="ctr"/>
          <a:lstStyle/>
          <a:p>
            <a:pPr algn="ctr" defTabSz="685800" eaLnBrk="1" hangingPunct="1"/>
            <a:endParaRPr lang="ru-RU" sz="1600">
              <a:solidFill>
                <a:srgbClr val="262626"/>
              </a:solidFill>
              <a:latin typeface="Lato Regular" charset="0"/>
              <a:ea typeface="MS PGothic" charset="0"/>
              <a:cs typeface="MS PGothic" charset="0"/>
              <a:sym typeface="Lato Regular" charset="0"/>
            </a:endParaRPr>
          </a:p>
        </p:txBody>
      </p:sp>
      <p:sp>
        <p:nvSpPr>
          <p:cNvPr id="8" name="Rectangle 10"/>
          <p:cNvSpPr>
            <a:spLocks/>
          </p:cNvSpPr>
          <p:nvPr/>
        </p:nvSpPr>
        <p:spPr bwMode="auto">
          <a:xfrm>
            <a:off x="444500" y="2725738"/>
            <a:ext cx="18272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85800" eaLnBrk="1" hangingPunct="1">
              <a:spcBef>
                <a:spcPts val="1575"/>
              </a:spcBef>
            </a:pPr>
            <a:r>
              <a:rPr lang="ru-RU" sz="1500">
                <a:solidFill>
                  <a:srgbClr val="FFFFFF"/>
                </a:solidFill>
                <a:sym typeface="Lato Bold" charset="0"/>
              </a:rPr>
              <a:t>квалификация  – магистр</a:t>
            </a: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120650" y="1519238"/>
            <a:ext cx="2351088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90000"/>
              </a:lnSpc>
            </a:pPr>
            <a:endParaRPr lang="ru-RU" sz="16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ru-RU" sz="16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Направленность подготовки: </a:t>
            </a:r>
            <a:r>
              <a:rPr lang="ru-RU" sz="1600" dirty="0">
                <a:solidFill>
                  <a:srgbClr val="002060"/>
                </a:solidFill>
              </a:rPr>
              <a:t>«Экономика </a:t>
            </a:r>
            <a:r>
              <a:rPr lang="ru-RU" sz="1600" dirty="0" smtClean="0">
                <a:solidFill>
                  <a:srgbClr val="002060"/>
                </a:solidFill>
              </a:rPr>
              <a:t>предприятия природопользования</a:t>
            </a:r>
            <a:r>
              <a:rPr lang="ru-RU" sz="160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61925" y="1519238"/>
            <a:ext cx="2344738" cy="430212"/>
          </a:xfrm>
          <a:custGeom>
            <a:avLst/>
            <a:gdLst>
              <a:gd name="T0" fmla="*/ 0 w 21600"/>
              <a:gd name="T1" fmla="*/ 0 h 21600"/>
              <a:gd name="T2" fmla="*/ 13 w 21600"/>
              <a:gd name="T3" fmla="*/ 3 h 21600"/>
              <a:gd name="T4" fmla="*/ 26 w 21600"/>
              <a:gd name="T5" fmla="*/ 0 h 21600"/>
              <a:gd name="T6" fmla="*/ 13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46"/>
                </a:moveTo>
                <a:lnTo>
                  <a:pt x="10800" y="21600"/>
                </a:lnTo>
                <a:lnTo>
                  <a:pt x="21600" y="46"/>
                </a:lnTo>
                <a:lnTo>
                  <a:pt x="10800" y="0"/>
                </a:lnTo>
                <a:lnTo>
                  <a:pt x="0" y="46"/>
                </a:lnTo>
                <a:close/>
                <a:moveTo>
                  <a:pt x="0" y="46"/>
                </a:moveTo>
              </a:path>
            </a:pathLst>
          </a:custGeom>
          <a:solidFill>
            <a:srgbClr val="6FD8F9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2616200" y="763588"/>
            <a:ext cx="4387850" cy="730250"/>
          </a:xfrm>
          <a:prstGeom prst="rect">
            <a:avLst/>
          </a:prstGeom>
          <a:solidFill>
            <a:srgbClr val="06789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2616200" y="1519238"/>
            <a:ext cx="4406900" cy="450850"/>
          </a:xfrm>
          <a:custGeom>
            <a:avLst/>
            <a:gdLst>
              <a:gd name="T0" fmla="*/ 0 w 21600"/>
              <a:gd name="T1" fmla="*/ 0 h 21600"/>
              <a:gd name="T2" fmla="*/ 13 w 21600"/>
              <a:gd name="T3" fmla="*/ 3 h 21600"/>
              <a:gd name="T4" fmla="*/ 26 w 21600"/>
              <a:gd name="T5" fmla="*/ 0 h 21600"/>
              <a:gd name="T6" fmla="*/ 13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46"/>
                </a:moveTo>
                <a:lnTo>
                  <a:pt x="10800" y="21600"/>
                </a:lnTo>
                <a:lnTo>
                  <a:pt x="21600" y="46"/>
                </a:lnTo>
                <a:lnTo>
                  <a:pt x="10800" y="0"/>
                </a:lnTo>
                <a:lnTo>
                  <a:pt x="0" y="46"/>
                </a:lnTo>
                <a:close/>
                <a:moveTo>
                  <a:pt x="0" y="46"/>
                </a:moveTo>
              </a:path>
            </a:pathLst>
          </a:custGeom>
          <a:solidFill>
            <a:srgbClr val="06789C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2727325" y="863600"/>
            <a:ext cx="41671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2245" tIns="42245" rIns="42245" bIns="42245" anchor="ctr"/>
          <a:lstStyle/>
          <a:p>
            <a:pPr algn="ctr" defTabSz="685800" eaLnBrk="1" hangingPunct="1"/>
            <a:r>
              <a:rPr lang="ru-RU" sz="1500" b="1">
                <a:solidFill>
                  <a:srgbClr val="FFFFFF"/>
                </a:solidFill>
                <a:latin typeface="Lato Regular" charset="0"/>
                <a:ea typeface="MS PGothic" charset="0"/>
                <a:sym typeface="Lato Bold" charset="0"/>
              </a:rPr>
              <a:t>Цель программы </a:t>
            </a:r>
            <a:endParaRPr lang="en-US" sz="1500" b="1">
              <a:solidFill>
                <a:srgbClr val="FFFFFF"/>
              </a:solidFill>
              <a:latin typeface="Lato Regular" charset="0"/>
              <a:ea typeface="MS PGothic" charset="0"/>
              <a:sym typeface="Lato Bold" charset="0"/>
            </a:endParaRP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2616200" y="5589241"/>
            <a:ext cx="4398963" cy="504055"/>
          </a:xfrm>
          <a:prstGeom prst="rect">
            <a:avLst/>
          </a:prstGeom>
          <a:solidFill>
            <a:srgbClr val="06789C"/>
          </a:solidFill>
          <a:ln>
            <a:noFill/>
          </a:ln>
          <a:extLst/>
        </p:spPr>
        <p:txBody>
          <a:bodyPr lIns="0" tIns="0" rIns="0" bIns="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/>
          </p:cNvSpPr>
          <p:nvPr/>
        </p:nvSpPr>
        <p:spPr bwMode="auto">
          <a:xfrm>
            <a:off x="3106738" y="5589241"/>
            <a:ext cx="339725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85800" eaLnBrk="1" hangingPunct="1">
              <a:lnSpc>
                <a:spcPct val="120000"/>
              </a:lnSpc>
              <a:spcBef>
                <a:spcPts val="1575"/>
              </a:spcBef>
            </a:pPr>
            <a:r>
              <a:rPr lang="ru-RU" sz="1500" dirty="0">
                <a:solidFill>
                  <a:srgbClr val="FFFFFF"/>
                </a:solidFill>
              </a:rPr>
              <a:t>Магистр обладает знаниями особенностей российской экономики</a:t>
            </a:r>
            <a:endParaRPr lang="en-US" sz="900" dirty="0">
              <a:solidFill>
                <a:srgbClr val="FFFFFF"/>
              </a:solidFill>
              <a:latin typeface="Lato Light" charset="0"/>
              <a:ea typeface="MS PGothic" charset="0"/>
              <a:sym typeface="Lato Regular" charset="0"/>
            </a:endParaRPr>
          </a:p>
        </p:txBody>
      </p: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2760663" y="2217738"/>
            <a:ext cx="422592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/>
          <a:p>
            <a:pPr algn="ctr" eaLnBrk="1" hangingPunct="1"/>
            <a:endParaRPr lang="ru-RU" sz="1600" dirty="0">
              <a:solidFill>
                <a:srgbClr val="002060"/>
              </a:solidFill>
            </a:endParaRPr>
          </a:p>
        </p:txBody>
      </p: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6424603" y="751271"/>
            <a:ext cx="2562225" cy="2879469"/>
            <a:chOff x="456734" y="-387641"/>
            <a:chExt cx="8209829" cy="8129381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563555" y="-387641"/>
              <a:ext cx="8103008" cy="8129381"/>
            </a:xfrm>
            <a:custGeom>
              <a:avLst/>
              <a:gdLst>
                <a:gd name="T0" fmla="*/ 1404 w 1558"/>
                <a:gd name="T1" fmla="*/ 1563 h 1563"/>
                <a:gd name="T2" fmla="*/ 1293 w 1558"/>
                <a:gd name="T3" fmla="*/ 1519 h 1563"/>
                <a:gd name="T4" fmla="*/ 857 w 1558"/>
                <a:gd name="T5" fmla="*/ 1081 h 1563"/>
                <a:gd name="T6" fmla="*/ 843 w 1558"/>
                <a:gd name="T7" fmla="*/ 1090 h 1563"/>
                <a:gd name="T8" fmla="*/ 579 w 1558"/>
                <a:gd name="T9" fmla="*/ 1162 h 1563"/>
                <a:gd name="T10" fmla="*/ 167 w 1558"/>
                <a:gd name="T11" fmla="*/ 994 h 1563"/>
                <a:gd name="T12" fmla="*/ 0 w 1558"/>
                <a:gd name="T13" fmla="*/ 581 h 1563"/>
                <a:gd name="T14" fmla="*/ 167 w 1558"/>
                <a:gd name="T15" fmla="*/ 168 h 1563"/>
                <a:gd name="T16" fmla="*/ 579 w 1558"/>
                <a:gd name="T17" fmla="*/ 0 h 1563"/>
                <a:gd name="T18" fmla="*/ 991 w 1558"/>
                <a:gd name="T19" fmla="*/ 168 h 1563"/>
                <a:gd name="T20" fmla="*/ 1159 w 1558"/>
                <a:gd name="T21" fmla="*/ 581 h 1563"/>
                <a:gd name="T22" fmla="*/ 1087 w 1558"/>
                <a:gd name="T23" fmla="*/ 845 h 1563"/>
                <a:gd name="T24" fmla="*/ 1078 w 1558"/>
                <a:gd name="T25" fmla="*/ 859 h 1563"/>
                <a:gd name="T26" fmla="*/ 1514 w 1558"/>
                <a:gd name="T27" fmla="*/ 1296 h 1563"/>
                <a:gd name="T28" fmla="*/ 1558 w 1558"/>
                <a:gd name="T29" fmla="*/ 1407 h 1563"/>
                <a:gd name="T30" fmla="*/ 1404 w 1558"/>
                <a:gd name="T31" fmla="*/ 1563 h 1563"/>
                <a:gd name="T32" fmla="*/ 913 w 1558"/>
                <a:gd name="T33" fmla="*/ 1069 h 1563"/>
                <a:gd name="T34" fmla="*/ 1327 w 1558"/>
                <a:gd name="T35" fmla="*/ 1484 h 1563"/>
                <a:gd name="T36" fmla="*/ 1404 w 1558"/>
                <a:gd name="T37" fmla="*/ 1515 h 1563"/>
                <a:gd name="T38" fmla="*/ 1511 w 1558"/>
                <a:gd name="T39" fmla="*/ 1407 h 1563"/>
                <a:gd name="T40" fmla="*/ 1480 w 1558"/>
                <a:gd name="T41" fmla="*/ 1331 h 1563"/>
                <a:gd name="T42" fmla="*/ 1066 w 1558"/>
                <a:gd name="T43" fmla="*/ 916 h 1563"/>
                <a:gd name="T44" fmla="*/ 913 w 1558"/>
                <a:gd name="T45" fmla="*/ 1069 h 1563"/>
                <a:gd name="T46" fmla="*/ 579 w 1558"/>
                <a:gd name="T47" fmla="*/ 60 h 1563"/>
                <a:gd name="T48" fmla="*/ 60 w 1558"/>
                <a:gd name="T49" fmla="*/ 581 h 1563"/>
                <a:gd name="T50" fmla="*/ 579 w 1558"/>
                <a:gd name="T51" fmla="*/ 1102 h 1563"/>
                <a:gd name="T52" fmla="*/ 1099 w 1558"/>
                <a:gd name="T53" fmla="*/ 581 h 1563"/>
                <a:gd name="T54" fmla="*/ 579 w 1558"/>
                <a:gd name="T55" fmla="*/ 6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58" h="1563">
                  <a:moveTo>
                    <a:pt x="1404" y="1563"/>
                  </a:moveTo>
                  <a:cubicBezTo>
                    <a:pt x="1360" y="1563"/>
                    <a:pt x="1315" y="1541"/>
                    <a:pt x="1293" y="1519"/>
                  </a:cubicBezTo>
                  <a:cubicBezTo>
                    <a:pt x="857" y="1081"/>
                    <a:pt x="857" y="1081"/>
                    <a:pt x="857" y="1081"/>
                  </a:cubicBezTo>
                  <a:cubicBezTo>
                    <a:pt x="843" y="1090"/>
                    <a:pt x="843" y="1090"/>
                    <a:pt x="843" y="1090"/>
                  </a:cubicBezTo>
                  <a:cubicBezTo>
                    <a:pt x="774" y="1137"/>
                    <a:pt x="680" y="1162"/>
                    <a:pt x="579" y="1162"/>
                  </a:cubicBezTo>
                  <a:cubicBezTo>
                    <a:pt x="422" y="1162"/>
                    <a:pt x="275" y="1102"/>
                    <a:pt x="167" y="994"/>
                  </a:cubicBezTo>
                  <a:cubicBezTo>
                    <a:pt x="60" y="886"/>
                    <a:pt x="0" y="739"/>
                    <a:pt x="0" y="581"/>
                  </a:cubicBezTo>
                  <a:cubicBezTo>
                    <a:pt x="0" y="423"/>
                    <a:pt x="60" y="276"/>
                    <a:pt x="167" y="168"/>
                  </a:cubicBezTo>
                  <a:cubicBezTo>
                    <a:pt x="275" y="59"/>
                    <a:pt x="422" y="0"/>
                    <a:pt x="579" y="0"/>
                  </a:cubicBezTo>
                  <a:cubicBezTo>
                    <a:pt x="737" y="0"/>
                    <a:pt x="883" y="59"/>
                    <a:pt x="991" y="168"/>
                  </a:cubicBezTo>
                  <a:cubicBezTo>
                    <a:pt x="1099" y="276"/>
                    <a:pt x="1159" y="423"/>
                    <a:pt x="1159" y="581"/>
                  </a:cubicBezTo>
                  <a:cubicBezTo>
                    <a:pt x="1159" y="682"/>
                    <a:pt x="1133" y="776"/>
                    <a:pt x="1087" y="845"/>
                  </a:cubicBezTo>
                  <a:cubicBezTo>
                    <a:pt x="1078" y="859"/>
                    <a:pt x="1078" y="859"/>
                    <a:pt x="1078" y="859"/>
                  </a:cubicBezTo>
                  <a:cubicBezTo>
                    <a:pt x="1514" y="1296"/>
                    <a:pt x="1514" y="1296"/>
                    <a:pt x="1514" y="1296"/>
                  </a:cubicBezTo>
                  <a:cubicBezTo>
                    <a:pt x="1536" y="1318"/>
                    <a:pt x="1558" y="1364"/>
                    <a:pt x="1558" y="1407"/>
                  </a:cubicBezTo>
                  <a:cubicBezTo>
                    <a:pt x="1558" y="1496"/>
                    <a:pt x="1492" y="1563"/>
                    <a:pt x="1404" y="1563"/>
                  </a:cubicBezTo>
                  <a:close/>
                  <a:moveTo>
                    <a:pt x="913" y="1069"/>
                  </a:moveTo>
                  <a:cubicBezTo>
                    <a:pt x="1327" y="1484"/>
                    <a:pt x="1327" y="1484"/>
                    <a:pt x="1327" y="1484"/>
                  </a:cubicBezTo>
                  <a:cubicBezTo>
                    <a:pt x="1342" y="1500"/>
                    <a:pt x="1372" y="1515"/>
                    <a:pt x="1404" y="1515"/>
                  </a:cubicBezTo>
                  <a:cubicBezTo>
                    <a:pt x="1465" y="1515"/>
                    <a:pt x="1511" y="1469"/>
                    <a:pt x="1511" y="1407"/>
                  </a:cubicBezTo>
                  <a:cubicBezTo>
                    <a:pt x="1511" y="1376"/>
                    <a:pt x="1496" y="1346"/>
                    <a:pt x="1480" y="1331"/>
                  </a:cubicBezTo>
                  <a:cubicBezTo>
                    <a:pt x="1066" y="916"/>
                    <a:pt x="1066" y="916"/>
                    <a:pt x="1066" y="916"/>
                  </a:cubicBezTo>
                  <a:lnTo>
                    <a:pt x="913" y="1069"/>
                  </a:lnTo>
                  <a:close/>
                  <a:moveTo>
                    <a:pt x="579" y="60"/>
                  </a:moveTo>
                  <a:cubicBezTo>
                    <a:pt x="293" y="60"/>
                    <a:pt x="60" y="294"/>
                    <a:pt x="60" y="581"/>
                  </a:cubicBezTo>
                  <a:cubicBezTo>
                    <a:pt x="60" y="868"/>
                    <a:pt x="293" y="1102"/>
                    <a:pt x="579" y="1102"/>
                  </a:cubicBezTo>
                  <a:cubicBezTo>
                    <a:pt x="866" y="1102"/>
                    <a:pt x="1099" y="868"/>
                    <a:pt x="1099" y="581"/>
                  </a:cubicBezTo>
                  <a:cubicBezTo>
                    <a:pt x="1099" y="294"/>
                    <a:pt x="866" y="60"/>
                    <a:pt x="579" y="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82843" tIns="91422" rIns="182843" bIns="91422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03" name="TextBox 18"/>
            <p:cNvSpPr txBox="1">
              <a:spLocks noChangeArrowheads="1"/>
            </p:cNvSpPr>
            <p:nvPr/>
          </p:nvSpPr>
          <p:spPr bwMode="auto">
            <a:xfrm>
              <a:off x="2005440" y="-179148"/>
              <a:ext cx="3325617" cy="7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оптимизация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4" name="TextBox 19"/>
            <p:cNvSpPr txBox="1">
              <a:spLocks noChangeArrowheads="1"/>
            </p:cNvSpPr>
            <p:nvPr/>
          </p:nvSpPr>
          <p:spPr bwMode="auto">
            <a:xfrm rot="-5400000">
              <a:off x="1353262" y="2664048"/>
              <a:ext cx="1986894" cy="11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1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проект</a:t>
              </a:r>
              <a:endParaRPr kumimoji="0" lang="id-ID" sz="11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5" name="TextBox 20"/>
            <p:cNvSpPr txBox="1">
              <a:spLocks noChangeArrowheads="1"/>
            </p:cNvSpPr>
            <p:nvPr/>
          </p:nvSpPr>
          <p:spPr bwMode="auto">
            <a:xfrm>
              <a:off x="2092106" y="802587"/>
              <a:ext cx="3363632" cy="97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5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Бизнес</a:t>
              </a:r>
              <a:endParaRPr kumimoji="0" lang="id-ID" sz="15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6" name="TextBox 21"/>
            <p:cNvSpPr txBox="1">
              <a:spLocks noChangeArrowheads="1"/>
            </p:cNvSpPr>
            <p:nvPr/>
          </p:nvSpPr>
          <p:spPr bwMode="auto">
            <a:xfrm rot="-5400000">
              <a:off x="3998838" y="1843152"/>
              <a:ext cx="1911539" cy="98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ресурсы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7" name="TextBox 22"/>
            <p:cNvSpPr txBox="1">
              <a:spLocks noChangeArrowheads="1"/>
            </p:cNvSpPr>
            <p:nvPr/>
          </p:nvSpPr>
          <p:spPr bwMode="auto">
            <a:xfrm>
              <a:off x="2363819" y="1665165"/>
              <a:ext cx="3094438" cy="83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100" b="1">
                  <a:solidFill>
                    <a:srgbClr val="9DC3E6"/>
                  </a:solidFill>
                  <a:latin typeface="Lato Regular" charset="0"/>
                  <a:cs typeface="Lato Regular" charset="0"/>
                </a:rPr>
                <a:t>желание</a:t>
              </a:r>
              <a:endParaRPr kumimoji="0" lang="id-ID" sz="1100" b="1">
                <a:solidFill>
                  <a:srgbClr val="9DC3E6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8" name="TextBox 23"/>
            <p:cNvSpPr txBox="1">
              <a:spLocks noChangeArrowheads="1"/>
            </p:cNvSpPr>
            <p:nvPr/>
          </p:nvSpPr>
          <p:spPr bwMode="auto">
            <a:xfrm rot="-5400000">
              <a:off x="4064884" y="2180272"/>
              <a:ext cx="2747961" cy="147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800" b="1" dirty="0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знания</a:t>
              </a:r>
              <a:endParaRPr kumimoji="0" lang="id-ID" sz="1800" b="1" dirty="0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9" name="TextBox 24"/>
            <p:cNvSpPr txBox="1">
              <a:spLocks noChangeArrowheads="1"/>
            </p:cNvSpPr>
            <p:nvPr/>
          </p:nvSpPr>
          <p:spPr bwMode="auto">
            <a:xfrm rot="-5400000">
              <a:off x="771220" y="2884511"/>
              <a:ext cx="1700550" cy="98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A5A5A5"/>
                  </a:solidFill>
                  <a:latin typeface="Lato Regular" charset="0"/>
                  <a:cs typeface="Lato Regular" charset="0"/>
                </a:rPr>
                <a:t>налоги</a:t>
              </a:r>
              <a:endParaRPr kumimoji="0" lang="id-ID" sz="800" b="1">
                <a:solidFill>
                  <a:srgbClr val="A5A5A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0" name="TextBox 25"/>
            <p:cNvSpPr txBox="1">
              <a:spLocks noChangeArrowheads="1"/>
            </p:cNvSpPr>
            <p:nvPr/>
          </p:nvSpPr>
          <p:spPr bwMode="auto">
            <a:xfrm>
              <a:off x="1272725" y="18385"/>
              <a:ext cx="4423957" cy="97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500" b="1">
                  <a:solidFill>
                    <a:srgbClr val="ED7D31"/>
                  </a:solidFill>
                  <a:latin typeface="Lato Regular" charset="0"/>
                  <a:cs typeface="Lato Regular" charset="0"/>
                </a:rPr>
                <a:t>экономика</a:t>
              </a:r>
              <a:endParaRPr kumimoji="0" lang="id-ID" sz="1500" b="1">
                <a:solidFill>
                  <a:srgbClr val="ED7D31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1" name="TextBox 26"/>
            <p:cNvSpPr txBox="1">
              <a:spLocks noChangeArrowheads="1"/>
            </p:cNvSpPr>
            <p:nvPr/>
          </p:nvSpPr>
          <p:spPr bwMode="auto">
            <a:xfrm>
              <a:off x="456734" y="1426119"/>
              <a:ext cx="3814173" cy="7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эффективность</a:t>
              </a:r>
              <a:r>
                <a:rPr kumimoji="0" lang="en-US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 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2" name="TextBox 27"/>
            <p:cNvSpPr txBox="1">
              <a:spLocks noChangeArrowheads="1"/>
            </p:cNvSpPr>
            <p:nvPr/>
          </p:nvSpPr>
          <p:spPr bwMode="auto">
            <a:xfrm rot="-5400000">
              <a:off x="-483354" y="2305579"/>
              <a:ext cx="3762254" cy="98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организация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3" name="TextBox 28"/>
            <p:cNvSpPr txBox="1">
              <a:spLocks noChangeArrowheads="1"/>
            </p:cNvSpPr>
            <p:nvPr/>
          </p:nvSpPr>
          <p:spPr bwMode="auto">
            <a:xfrm>
              <a:off x="1191846" y="3580422"/>
              <a:ext cx="2263243" cy="7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FFC000"/>
                  </a:solidFill>
                  <a:latin typeface="Lato Regular" charset="0"/>
                  <a:cs typeface="Lato Regular" charset="0"/>
                </a:rPr>
                <a:t>школа</a:t>
              </a:r>
              <a:endParaRPr kumimoji="0" lang="id-ID" sz="800" b="1">
                <a:solidFill>
                  <a:srgbClr val="FFC000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4" name="TextBox 29"/>
            <p:cNvSpPr txBox="1">
              <a:spLocks noChangeArrowheads="1"/>
            </p:cNvSpPr>
            <p:nvPr/>
          </p:nvSpPr>
          <p:spPr bwMode="auto">
            <a:xfrm>
              <a:off x="3530078" y="591854"/>
              <a:ext cx="2698874" cy="75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900" b="1">
                  <a:solidFill>
                    <a:srgbClr val="9DC3E6"/>
                  </a:solidFill>
                  <a:latin typeface="Lato Regular" charset="0"/>
                  <a:cs typeface="Lato Regular" charset="0"/>
                </a:rPr>
                <a:t>процесс</a:t>
              </a:r>
              <a:endParaRPr kumimoji="0" lang="id-ID" sz="900" b="1">
                <a:solidFill>
                  <a:srgbClr val="9DC3E6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5" name="TextBox 30"/>
            <p:cNvSpPr txBox="1">
              <a:spLocks noChangeArrowheads="1"/>
            </p:cNvSpPr>
            <p:nvPr/>
          </p:nvSpPr>
          <p:spPr bwMode="auto">
            <a:xfrm>
              <a:off x="2438189" y="3455431"/>
              <a:ext cx="2524204" cy="7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отрасль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6" name="TextBox 31"/>
            <p:cNvSpPr txBox="1">
              <a:spLocks noChangeArrowheads="1"/>
            </p:cNvSpPr>
            <p:nvPr/>
          </p:nvSpPr>
          <p:spPr bwMode="auto">
            <a:xfrm rot="-5400000">
              <a:off x="1281954" y="1086132"/>
              <a:ext cx="1451884" cy="98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FFC000"/>
                  </a:solidFill>
                  <a:latin typeface="Lato Regular" charset="0"/>
                  <a:cs typeface="Lato Regular" charset="0"/>
                </a:rPr>
                <a:t>план</a:t>
              </a:r>
              <a:endParaRPr kumimoji="0" lang="id-ID" sz="800" b="1">
                <a:solidFill>
                  <a:srgbClr val="FFC000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7" name="TextBox 32"/>
            <p:cNvSpPr txBox="1">
              <a:spLocks noChangeArrowheads="1"/>
            </p:cNvSpPr>
            <p:nvPr/>
          </p:nvSpPr>
          <p:spPr bwMode="auto">
            <a:xfrm>
              <a:off x="1362417" y="4102740"/>
              <a:ext cx="4403193" cy="83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1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производство</a:t>
              </a:r>
              <a:endParaRPr kumimoji="0" lang="id-ID" sz="11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8" name="TextBox 33"/>
            <p:cNvSpPr txBox="1">
              <a:spLocks noChangeArrowheads="1"/>
            </p:cNvSpPr>
            <p:nvPr/>
          </p:nvSpPr>
          <p:spPr bwMode="auto">
            <a:xfrm>
              <a:off x="3140712" y="2604001"/>
              <a:ext cx="2642361" cy="7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практика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19" name="TextBox 34"/>
            <p:cNvSpPr txBox="1">
              <a:spLocks noChangeArrowheads="1"/>
            </p:cNvSpPr>
            <p:nvPr/>
          </p:nvSpPr>
          <p:spPr bwMode="auto">
            <a:xfrm>
              <a:off x="3511340" y="3061103"/>
              <a:ext cx="2416322" cy="7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навыки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20" name="TextBox 35"/>
            <p:cNvSpPr txBox="1">
              <a:spLocks noChangeArrowheads="1"/>
            </p:cNvSpPr>
            <p:nvPr/>
          </p:nvSpPr>
          <p:spPr bwMode="auto">
            <a:xfrm>
              <a:off x="2623184" y="3849757"/>
              <a:ext cx="3551655" cy="7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планирование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21" name="TextBox 36"/>
            <p:cNvSpPr txBox="1">
              <a:spLocks noChangeArrowheads="1"/>
            </p:cNvSpPr>
            <p:nvPr/>
          </p:nvSpPr>
          <p:spPr bwMode="auto">
            <a:xfrm rot="-5400000">
              <a:off x="2370416" y="2852116"/>
              <a:ext cx="1749529" cy="98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FFC000"/>
                  </a:solidFill>
                  <a:latin typeface="Lato Regular" charset="0"/>
                  <a:cs typeface="Lato Regular" charset="0"/>
                </a:rPr>
                <a:t>умения</a:t>
              </a:r>
              <a:endParaRPr kumimoji="0" lang="id-ID" sz="800" b="1">
                <a:solidFill>
                  <a:srgbClr val="FFC000"/>
                </a:solidFill>
                <a:latin typeface="Lato Regular" charset="0"/>
                <a:cs typeface="Lato Regular" charset="0"/>
              </a:endParaRPr>
            </a:p>
          </p:txBody>
        </p:sp>
      </p:grpSp>
      <p:grpSp>
        <p:nvGrpSpPr>
          <p:cNvPr id="38" name="Group 35"/>
          <p:cNvGrpSpPr>
            <a:grpSpLocks/>
          </p:cNvGrpSpPr>
          <p:nvPr/>
        </p:nvGrpSpPr>
        <p:grpSpPr bwMode="auto">
          <a:xfrm flipH="1">
            <a:off x="6472844" y="3343245"/>
            <a:ext cx="2403475" cy="2651999"/>
            <a:chOff x="374330" y="-179145"/>
            <a:chExt cx="8100908" cy="8129381"/>
          </a:xfrm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74330" y="-179145"/>
              <a:ext cx="8100908" cy="8129381"/>
            </a:xfrm>
            <a:custGeom>
              <a:avLst/>
              <a:gdLst>
                <a:gd name="T0" fmla="*/ 1404 w 1558"/>
                <a:gd name="T1" fmla="*/ 1563 h 1563"/>
                <a:gd name="T2" fmla="*/ 1293 w 1558"/>
                <a:gd name="T3" fmla="*/ 1519 h 1563"/>
                <a:gd name="T4" fmla="*/ 857 w 1558"/>
                <a:gd name="T5" fmla="*/ 1081 h 1563"/>
                <a:gd name="T6" fmla="*/ 843 w 1558"/>
                <a:gd name="T7" fmla="*/ 1090 h 1563"/>
                <a:gd name="T8" fmla="*/ 579 w 1558"/>
                <a:gd name="T9" fmla="*/ 1162 h 1563"/>
                <a:gd name="T10" fmla="*/ 167 w 1558"/>
                <a:gd name="T11" fmla="*/ 994 h 1563"/>
                <a:gd name="T12" fmla="*/ 0 w 1558"/>
                <a:gd name="T13" fmla="*/ 581 h 1563"/>
                <a:gd name="T14" fmla="*/ 167 w 1558"/>
                <a:gd name="T15" fmla="*/ 168 h 1563"/>
                <a:gd name="T16" fmla="*/ 579 w 1558"/>
                <a:gd name="T17" fmla="*/ 0 h 1563"/>
                <a:gd name="T18" fmla="*/ 991 w 1558"/>
                <a:gd name="T19" fmla="*/ 168 h 1563"/>
                <a:gd name="T20" fmla="*/ 1159 w 1558"/>
                <a:gd name="T21" fmla="*/ 581 h 1563"/>
                <a:gd name="T22" fmla="*/ 1087 w 1558"/>
                <a:gd name="T23" fmla="*/ 845 h 1563"/>
                <a:gd name="T24" fmla="*/ 1078 w 1558"/>
                <a:gd name="T25" fmla="*/ 859 h 1563"/>
                <a:gd name="T26" fmla="*/ 1514 w 1558"/>
                <a:gd name="T27" fmla="*/ 1296 h 1563"/>
                <a:gd name="T28" fmla="*/ 1558 w 1558"/>
                <a:gd name="T29" fmla="*/ 1407 h 1563"/>
                <a:gd name="T30" fmla="*/ 1404 w 1558"/>
                <a:gd name="T31" fmla="*/ 1563 h 1563"/>
                <a:gd name="T32" fmla="*/ 913 w 1558"/>
                <a:gd name="T33" fmla="*/ 1069 h 1563"/>
                <a:gd name="T34" fmla="*/ 1327 w 1558"/>
                <a:gd name="T35" fmla="*/ 1484 h 1563"/>
                <a:gd name="T36" fmla="*/ 1404 w 1558"/>
                <a:gd name="T37" fmla="*/ 1515 h 1563"/>
                <a:gd name="T38" fmla="*/ 1511 w 1558"/>
                <a:gd name="T39" fmla="*/ 1407 h 1563"/>
                <a:gd name="T40" fmla="*/ 1480 w 1558"/>
                <a:gd name="T41" fmla="*/ 1331 h 1563"/>
                <a:gd name="T42" fmla="*/ 1066 w 1558"/>
                <a:gd name="T43" fmla="*/ 916 h 1563"/>
                <a:gd name="T44" fmla="*/ 913 w 1558"/>
                <a:gd name="T45" fmla="*/ 1069 h 1563"/>
                <a:gd name="T46" fmla="*/ 579 w 1558"/>
                <a:gd name="T47" fmla="*/ 60 h 1563"/>
                <a:gd name="T48" fmla="*/ 60 w 1558"/>
                <a:gd name="T49" fmla="*/ 581 h 1563"/>
                <a:gd name="T50" fmla="*/ 579 w 1558"/>
                <a:gd name="T51" fmla="*/ 1102 h 1563"/>
                <a:gd name="T52" fmla="*/ 1099 w 1558"/>
                <a:gd name="T53" fmla="*/ 581 h 1563"/>
                <a:gd name="T54" fmla="*/ 579 w 1558"/>
                <a:gd name="T55" fmla="*/ 6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58" h="1563">
                  <a:moveTo>
                    <a:pt x="1404" y="1563"/>
                  </a:moveTo>
                  <a:cubicBezTo>
                    <a:pt x="1360" y="1563"/>
                    <a:pt x="1315" y="1541"/>
                    <a:pt x="1293" y="1519"/>
                  </a:cubicBezTo>
                  <a:cubicBezTo>
                    <a:pt x="857" y="1081"/>
                    <a:pt x="857" y="1081"/>
                    <a:pt x="857" y="1081"/>
                  </a:cubicBezTo>
                  <a:cubicBezTo>
                    <a:pt x="843" y="1090"/>
                    <a:pt x="843" y="1090"/>
                    <a:pt x="843" y="1090"/>
                  </a:cubicBezTo>
                  <a:cubicBezTo>
                    <a:pt x="774" y="1137"/>
                    <a:pt x="680" y="1162"/>
                    <a:pt x="579" y="1162"/>
                  </a:cubicBezTo>
                  <a:cubicBezTo>
                    <a:pt x="422" y="1162"/>
                    <a:pt x="275" y="1102"/>
                    <a:pt x="167" y="994"/>
                  </a:cubicBezTo>
                  <a:cubicBezTo>
                    <a:pt x="60" y="886"/>
                    <a:pt x="0" y="739"/>
                    <a:pt x="0" y="581"/>
                  </a:cubicBezTo>
                  <a:cubicBezTo>
                    <a:pt x="0" y="423"/>
                    <a:pt x="60" y="276"/>
                    <a:pt x="167" y="168"/>
                  </a:cubicBezTo>
                  <a:cubicBezTo>
                    <a:pt x="275" y="59"/>
                    <a:pt x="422" y="0"/>
                    <a:pt x="579" y="0"/>
                  </a:cubicBezTo>
                  <a:cubicBezTo>
                    <a:pt x="737" y="0"/>
                    <a:pt x="883" y="59"/>
                    <a:pt x="991" y="168"/>
                  </a:cubicBezTo>
                  <a:cubicBezTo>
                    <a:pt x="1099" y="276"/>
                    <a:pt x="1159" y="423"/>
                    <a:pt x="1159" y="581"/>
                  </a:cubicBezTo>
                  <a:cubicBezTo>
                    <a:pt x="1159" y="682"/>
                    <a:pt x="1133" y="776"/>
                    <a:pt x="1087" y="845"/>
                  </a:cubicBezTo>
                  <a:cubicBezTo>
                    <a:pt x="1078" y="859"/>
                    <a:pt x="1078" y="859"/>
                    <a:pt x="1078" y="859"/>
                  </a:cubicBezTo>
                  <a:cubicBezTo>
                    <a:pt x="1514" y="1296"/>
                    <a:pt x="1514" y="1296"/>
                    <a:pt x="1514" y="1296"/>
                  </a:cubicBezTo>
                  <a:cubicBezTo>
                    <a:pt x="1536" y="1318"/>
                    <a:pt x="1558" y="1364"/>
                    <a:pt x="1558" y="1407"/>
                  </a:cubicBezTo>
                  <a:cubicBezTo>
                    <a:pt x="1558" y="1496"/>
                    <a:pt x="1492" y="1563"/>
                    <a:pt x="1404" y="1563"/>
                  </a:cubicBezTo>
                  <a:close/>
                  <a:moveTo>
                    <a:pt x="913" y="1069"/>
                  </a:moveTo>
                  <a:cubicBezTo>
                    <a:pt x="1327" y="1484"/>
                    <a:pt x="1327" y="1484"/>
                    <a:pt x="1327" y="1484"/>
                  </a:cubicBezTo>
                  <a:cubicBezTo>
                    <a:pt x="1342" y="1500"/>
                    <a:pt x="1372" y="1515"/>
                    <a:pt x="1404" y="1515"/>
                  </a:cubicBezTo>
                  <a:cubicBezTo>
                    <a:pt x="1465" y="1515"/>
                    <a:pt x="1511" y="1469"/>
                    <a:pt x="1511" y="1407"/>
                  </a:cubicBezTo>
                  <a:cubicBezTo>
                    <a:pt x="1511" y="1376"/>
                    <a:pt x="1496" y="1346"/>
                    <a:pt x="1480" y="1331"/>
                  </a:cubicBezTo>
                  <a:cubicBezTo>
                    <a:pt x="1066" y="916"/>
                    <a:pt x="1066" y="916"/>
                    <a:pt x="1066" y="916"/>
                  </a:cubicBezTo>
                  <a:lnTo>
                    <a:pt x="913" y="1069"/>
                  </a:lnTo>
                  <a:close/>
                  <a:moveTo>
                    <a:pt x="579" y="60"/>
                  </a:moveTo>
                  <a:cubicBezTo>
                    <a:pt x="293" y="60"/>
                    <a:pt x="60" y="294"/>
                    <a:pt x="60" y="581"/>
                  </a:cubicBezTo>
                  <a:cubicBezTo>
                    <a:pt x="60" y="868"/>
                    <a:pt x="293" y="1102"/>
                    <a:pt x="579" y="1102"/>
                  </a:cubicBezTo>
                  <a:cubicBezTo>
                    <a:pt x="866" y="1102"/>
                    <a:pt x="1099" y="868"/>
                    <a:pt x="1099" y="581"/>
                  </a:cubicBezTo>
                  <a:cubicBezTo>
                    <a:pt x="1099" y="294"/>
                    <a:pt x="866" y="60"/>
                    <a:pt x="579" y="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82843" tIns="91422" rIns="182843" bIns="91422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84" name="TextBox 39"/>
            <p:cNvSpPr txBox="1">
              <a:spLocks noChangeArrowheads="1"/>
            </p:cNvSpPr>
            <p:nvPr/>
          </p:nvSpPr>
          <p:spPr bwMode="auto">
            <a:xfrm>
              <a:off x="1910360" y="2199899"/>
              <a:ext cx="3498589" cy="8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оптимизация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85" name="TextBox 40"/>
            <p:cNvSpPr txBox="1">
              <a:spLocks noChangeArrowheads="1"/>
            </p:cNvSpPr>
            <p:nvPr/>
          </p:nvSpPr>
          <p:spPr bwMode="auto">
            <a:xfrm rot="5400000">
              <a:off x="944365" y="3265190"/>
              <a:ext cx="2278023" cy="11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1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проект</a:t>
              </a:r>
              <a:endParaRPr kumimoji="0" lang="id-ID" sz="11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86" name="TextBox 41"/>
            <p:cNvSpPr txBox="1">
              <a:spLocks noChangeArrowheads="1"/>
            </p:cNvSpPr>
            <p:nvPr/>
          </p:nvSpPr>
          <p:spPr bwMode="auto">
            <a:xfrm>
              <a:off x="1077527" y="802583"/>
              <a:ext cx="3538582" cy="111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5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Бизнес</a:t>
              </a:r>
              <a:endParaRPr kumimoji="0" lang="id-ID" sz="15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87" name="TextBox 42"/>
            <p:cNvSpPr txBox="1">
              <a:spLocks noChangeArrowheads="1"/>
            </p:cNvSpPr>
            <p:nvPr/>
          </p:nvSpPr>
          <p:spPr bwMode="auto">
            <a:xfrm rot="5400000">
              <a:off x="4291794" y="3394923"/>
              <a:ext cx="2191626" cy="103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ресурсы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88" name="TextBox 43"/>
            <p:cNvSpPr txBox="1">
              <a:spLocks noChangeArrowheads="1"/>
            </p:cNvSpPr>
            <p:nvPr/>
          </p:nvSpPr>
          <p:spPr bwMode="auto">
            <a:xfrm>
              <a:off x="1418877" y="1665165"/>
              <a:ext cx="3255386" cy="95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100" b="1">
                  <a:solidFill>
                    <a:srgbClr val="9DC3E6"/>
                  </a:solidFill>
                  <a:latin typeface="Lato Regular" charset="0"/>
                  <a:cs typeface="Lato Regular" charset="0"/>
                </a:rPr>
                <a:t>желание</a:t>
              </a:r>
              <a:endParaRPr kumimoji="0" lang="id-ID" sz="1100" b="1">
                <a:solidFill>
                  <a:srgbClr val="9DC3E6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89" name="TextBox 44"/>
            <p:cNvSpPr txBox="1">
              <a:spLocks noChangeArrowheads="1"/>
            </p:cNvSpPr>
            <p:nvPr/>
          </p:nvSpPr>
          <p:spPr bwMode="auto">
            <a:xfrm>
              <a:off x="2120810" y="1766510"/>
              <a:ext cx="4537809" cy="87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9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знания</a:t>
              </a:r>
              <a:endParaRPr kumimoji="0" lang="id-ID" sz="9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0" name="TextBox 45"/>
            <p:cNvSpPr txBox="1">
              <a:spLocks noChangeArrowheads="1"/>
            </p:cNvSpPr>
            <p:nvPr/>
          </p:nvSpPr>
          <p:spPr bwMode="auto">
            <a:xfrm>
              <a:off x="791261" y="196465"/>
              <a:ext cx="4654057" cy="111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500" b="1">
                  <a:solidFill>
                    <a:srgbClr val="ED7D31"/>
                  </a:solidFill>
                  <a:latin typeface="Lato Regular" charset="0"/>
                  <a:cs typeface="Lato Regular" charset="0"/>
                </a:rPr>
                <a:t>экономика</a:t>
              </a:r>
              <a:endParaRPr kumimoji="0" lang="id-ID" sz="1500" b="1">
                <a:solidFill>
                  <a:srgbClr val="ED7D31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1" name="TextBox 46"/>
            <p:cNvSpPr txBox="1">
              <a:spLocks noChangeArrowheads="1"/>
            </p:cNvSpPr>
            <p:nvPr/>
          </p:nvSpPr>
          <p:spPr bwMode="auto">
            <a:xfrm>
              <a:off x="2333535" y="1431863"/>
              <a:ext cx="4160237" cy="8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эффективность</a:t>
              </a:r>
              <a:r>
                <a:rPr kumimoji="0" lang="en-US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 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2" name="TextBox 47"/>
            <p:cNvSpPr txBox="1">
              <a:spLocks noChangeArrowheads="1"/>
            </p:cNvSpPr>
            <p:nvPr/>
          </p:nvSpPr>
          <p:spPr bwMode="auto">
            <a:xfrm rot="5400000">
              <a:off x="-661750" y="2113299"/>
              <a:ext cx="3875864" cy="103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организация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3" name="TextBox 48"/>
            <p:cNvSpPr txBox="1">
              <a:spLocks noChangeArrowheads="1"/>
            </p:cNvSpPr>
            <p:nvPr/>
          </p:nvSpPr>
          <p:spPr bwMode="auto">
            <a:xfrm>
              <a:off x="668061" y="3922042"/>
              <a:ext cx="2787028" cy="8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FFC000"/>
                  </a:solidFill>
                  <a:latin typeface="Lato Regular" charset="0"/>
                  <a:cs typeface="Lato Regular" charset="0"/>
                </a:rPr>
                <a:t>школа</a:t>
              </a:r>
              <a:endParaRPr kumimoji="0" lang="id-ID" sz="800" b="1">
                <a:solidFill>
                  <a:srgbClr val="FFC000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4" name="TextBox 49"/>
            <p:cNvSpPr txBox="1">
              <a:spLocks noChangeArrowheads="1"/>
            </p:cNvSpPr>
            <p:nvPr/>
          </p:nvSpPr>
          <p:spPr bwMode="auto">
            <a:xfrm>
              <a:off x="2656462" y="2528135"/>
              <a:ext cx="2839248" cy="87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900" b="1">
                  <a:solidFill>
                    <a:srgbClr val="9DC3E6"/>
                  </a:solidFill>
                  <a:latin typeface="Lato Regular" charset="0"/>
                  <a:cs typeface="Lato Regular" charset="0"/>
                </a:rPr>
                <a:t>процесс</a:t>
              </a:r>
              <a:endParaRPr kumimoji="0" lang="id-ID" sz="900" b="1">
                <a:solidFill>
                  <a:srgbClr val="9DC3E6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5" name="TextBox 50"/>
            <p:cNvSpPr txBox="1">
              <a:spLocks noChangeArrowheads="1"/>
            </p:cNvSpPr>
            <p:nvPr/>
          </p:nvSpPr>
          <p:spPr bwMode="auto">
            <a:xfrm>
              <a:off x="2611005" y="3575681"/>
              <a:ext cx="2655494" cy="8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отрасль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6" name="TextBox 51"/>
            <p:cNvSpPr txBox="1">
              <a:spLocks noChangeArrowheads="1"/>
            </p:cNvSpPr>
            <p:nvPr/>
          </p:nvSpPr>
          <p:spPr bwMode="auto">
            <a:xfrm rot="5400000">
              <a:off x="5017276" y="3102120"/>
              <a:ext cx="1664621" cy="103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FFC000"/>
                  </a:solidFill>
                  <a:latin typeface="Lato Regular" charset="0"/>
                  <a:cs typeface="Lato Regular" charset="0"/>
                </a:rPr>
                <a:t>план</a:t>
              </a:r>
              <a:endParaRPr kumimoji="0" lang="id-ID" sz="800" b="1">
                <a:solidFill>
                  <a:srgbClr val="FFC000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7" name="TextBox 52"/>
            <p:cNvSpPr txBox="1">
              <a:spLocks noChangeArrowheads="1"/>
            </p:cNvSpPr>
            <p:nvPr/>
          </p:nvSpPr>
          <p:spPr bwMode="auto">
            <a:xfrm>
              <a:off x="539733" y="4328990"/>
              <a:ext cx="5013116" cy="95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11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производство</a:t>
              </a:r>
              <a:endParaRPr kumimoji="0" lang="id-ID" sz="11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8" name="TextBox 53"/>
            <p:cNvSpPr txBox="1">
              <a:spLocks noChangeArrowheads="1"/>
            </p:cNvSpPr>
            <p:nvPr/>
          </p:nvSpPr>
          <p:spPr bwMode="auto">
            <a:xfrm>
              <a:off x="1424547" y="2906055"/>
              <a:ext cx="2869129" cy="8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практика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399" name="TextBox 54"/>
            <p:cNvSpPr txBox="1">
              <a:spLocks noChangeArrowheads="1"/>
            </p:cNvSpPr>
            <p:nvPr/>
          </p:nvSpPr>
          <p:spPr bwMode="auto">
            <a:xfrm>
              <a:off x="1886480" y="3207201"/>
              <a:ext cx="2886128" cy="8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5B9BD5"/>
                  </a:solidFill>
                  <a:latin typeface="Lato Regular" charset="0"/>
                  <a:cs typeface="Lato Regular" charset="0"/>
                </a:rPr>
                <a:t>навыки</a:t>
              </a:r>
              <a:endParaRPr kumimoji="0" lang="id-ID" sz="800" b="1">
                <a:solidFill>
                  <a:srgbClr val="5B9BD5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0" name="TextBox 55"/>
            <p:cNvSpPr txBox="1">
              <a:spLocks noChangeArrowheads="1"/>
            </p:cNvSpPr>
            <p:nvPr/>
          </p:nvSpPr>
          <p:spPr bwMode="auto">
            <a:xfrm>
              <a:off x="2309132" y="3963746"/>
              <a:ext cx="3736385" cy="8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44546A"/>
                  </a:solidFill>
                  <a:latin typeface="Lato Regular" charset="0"/>
                  <a:cs typeface="Lato Regular" charset="0"/>
                </a:rPr>
                <a:t>планирование</a:t>
              </a:r>
              <a:endParaRPr kumimoji="0" lang="id-ID" sz="800" b="1">
                <a:solidFill>
                  <a:srgbClr val="44546A"/>
                </a:solidFill>
                <a:latin typeface="Lato Regular" charset="0"/>
                <a:cs typeface="Lato Regular" charset="0"/>
              </a:endParaRPr>
            </a:p>
          </p:txBody>
        </p:sp>
        <p:sp>
          <p:nvSpPr>
            <p:cNvPr id="15401" name="TextBox 56"/>
            <p:cNvSpPr txBox="1">
              <a:spLocks noChangeArrowheads="1"/>
            </p:cNvSpPr>
            <p:nvPr/>
          </p:nvSpPr>
          <p:spPr bwMode="auto">
            <a:xfrm rot="5400000">
              <a:off x="746262" y="1917635"/>
              <a:ext cx="2005878" cy="103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43" tIns="91422" rIns="182843" bIns="91422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kumimoji="0" lang="ru-RU" sz="800" b="1">
                  <a:solidFill>
                    <a:srgbClr val="FFC000"/>
                  </a:solidFill>
                  <a:latin typeface="Lato Regular" charset="0"/>
                  <a:cs typeface="Lato Regular" charset="0"/>
                </a:rPr>
                <a:t>умения</a:t>
              </a:r>
              <a:endParaRPr kumimoji="0" lang="id-ID" sz="800" b="1">
                <a:solidFill>
                  <a:srgbClr val="FFC000"/>
                </a:solidFill>
                <a:latin typeface="Lato Regular" charset="0"/>
                <a:cs typeface="Lato Regular" charset="0"/>
              </a:endParaRPr>
            </a:p>
          </p:txBody>
        </p:sp>
      </p:grpSp>
      <p:sp>
        <p:nvSpPr>
          <p:cNvPr id="58" name="Rectangle 3"/>
          <p:cNvSpPr>
            <a:spLocks/>
          </p:cNvSpPr>
          <p:nvPr/>
        </p:nvSpPr>
        <p:spPr bwMode="auto">
          <a:xfrm>
            <a:off x="153988" y="3479800"/>
            <a:ext cx="2352675" cy="558800"/>
          </a:xfrm>
          <a:prstGeom prst="rect">
            <a:avLst/>
          </a:prstGeom>
          <a:solidFill>
            <a:srgbClr val="09AEE1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38113" y="4064000"/>
            <a:ext cx="2368550" cy="431800"/>
          </a:xfrm>
          <a:custGeom>
            <a:avLst/>
            <a:gdLst>
              <a:gd name="T0" fmla="*/ 0 w 21600"/>
              <a:gd name="T1" fmla="*/ 0 h 21600"/>
              <a:gd name="T2" fmla="*/ 13 w 21600"/>
              <a:gd name="T3" fmla="*/ 3 h 21600"/>
              <a:gd name="T4" fmla="*/ 26 w 21600"/>
              <a:gd name="T5" fmla="*/ 0 h 21600"/>
              <a:gd name="T6" fmla="*/ 13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46"/>
                </a:moveTo>
                <a:lnTo>
                  <a:pt x="10800" y="21600"/>
                </a:lnTo>
                <a:lnTo>
                  <a:pt x="21600" y="46"/>
                </a:lnTo>
                <a:lnTo>
                  <a:pt x="10800" y="0"/>
                </a:lnTo>
                <a:lnTo>
                  <a:pt x="0" y="46"/>
                </a:lnTo>
                <a:close/>
                <a:moveTo>
                  <a:pt x="0" y="46"/>
                </a:moveTo>
              </a:path>
            </a:pathLst>
          </a:custGeom>
          <a:solidFill>
            <a:srgbClr val="09AEE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179388" y="896938"/>
            <a:ext cx="2239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2245" tIns="42245" rIns="42245" bIns="42245" anchor="ctr"/>
          <a:lstStyle/>
          <a:p>
            <a:pPr algn="ctr" defTabSz="685800"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FFFFFF"/>
                </a:solidFill>
                <a:latin typeface="Lato Regular" charset="0"/>
                <a:ea typeface="MS PGothic" charset="0"/>
                <a:sym typeface="Lato Bold" charset="0"/>
              </a:rPr>
              <a:t>Направление 38.04.01 «Экономика»</a:t>
            </a:r>
          </a:p>
        </p:txBody>
      </p:sp>
      <p:sp>
        <p:nvSpPr>
          <p:cNvPr id="61" name="Rectangle 84"/>
          <p:cNvSpPr>
            <a:spLocks noChangeArrowheads="1"/>
          </p:cNvSpPr>
          <p:nvPr/>
        </p:nvSpPr>
        <p:spPr bwMode="auto">
          <a:xfrm>
            <a:off x="123825" y="4557713"/>
            <a:ext cx="2714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/>
          <a:p>
            <a:pPr eaLnBrk="1" hangingPunct="1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аналитический,</a:t>
            </a:r>
            <a:endParaRPr lang="ru-RU" sz="1100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организационно-управленческий,</a:t>
            </a:r>
          </a:p>
          <a:p>
            <a:pPr eaLnBrk="1" hangingPunct="1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- научно-исследовательский</a:t>
            </a:r>
          </a:p>
          <a:p>
            <a:pPr eaLnBrk="1" hangingPunct="1"/>
            <a:endParaRPr lang="ru-RU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19100" y="3460750"/>
            <a:ext cx="1831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eaLnBrk="1" hangingPunct="1"/>
            <a:r>
              <a:rPr lang="ru-RU" sz="900" dirty="0" smtClean="0">
                <a:solidFill>
                  <a:schemeClr val="bg1"/>
                </a:solidFill>
                <a:latin typeface="Lato Light"/>
              </a:rPr>
              <a:t>Типы задач </a:t>
            </a:r>
            <a:r>
              <a:rPr lang="ru-RU" sz="900" b="1" dirty="0">
                <a:solidFill>
                  <a:srgbClr val="FFFFFF"/>
                </a:solidFill>
                <a:latin typeface="Lato Regular" charset="0"/>
                <a:ea typeface="MS PGothic" charset="0"/>
              </a:rPr>
              <a:t>профессиональной</a:t>
            </a:r>
          </a:p>
          <a:p>
            <a:pPr algn="ctr" defTabSz="685800" eaLnBrk="1" hangingPunct="1"/>
            <a:r>
              <a:rPr lang="ru-RU" sz="900" b="1" dirty="0">
                <a:solidFill>
                  <a:srgbClr val="FFFFFF"/>
                </a:solidFill>
                <a:latin typeface="Lato Regular" charset="0"/>
                <a:ea typeface="MS PGothic" charset="0"/>
              </a:rPr>
              <a:t>деятельности</a:t>
            </a:r>
          </a:p>
        </p:txBody>
      </p:sp>
      <p:sp>
        <p:nvSpPr>
          <p:cNvPr id="63" name="Freeform 5"/>
          <p:cNvSpPr>
            <a:spLocks/>
          </p:cNvSpPr>
          <p:nvPr/>
        </p:nvSpPr>
        <p:spPr bwMode="auto">
          <a:xfrm>
            <a:off x="2616200" y="5195888"/>
            <a:ext cx="4370388" cy="450850"/>
          </a:xfrm>
          <a:custGeom>
            <a:avLst/>
            <a:gdLst>
              <a:gd name="T0" fmla="*/ 0 w 21600"/>
              <a:gd name="T1" fmla="*/ 0 h 21600"/>
              <a:gd name="T2" fmla="*/ 13 w 21600"/>
              <a:gd name="T3" fmla="*/ 3 h 21600"/>
              <a:gd name="T4" fmla="*/ 26 w 21600"/>
              <a:gd name="T5" fmla="*/ 0 h 21600"/>
              <a:gd name="T6" fmla="*/ 13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46"/>
                </a:moveTo>
                <a:lnTo>
                  <a:pt x="10800" y="21600"/>
                </a:lnTo>
                <a:lnTo>
                  <a:pt x="21600" y="46"/>
                </a:lnTo>
                <a:lnTo>
                  <a:pt x="10800" y="0"/>
                </a:lnTo>
                <a:lnTo>
                  <a:pt x="0" y="46"/>
                </a:lnTo>
                <a:close/>
                <a:moveTo>
                  <a:pt x="0" y="46"/>
                </a:moveTo>
              </a:path>
            </a:pathLst>
          </a:custGeom>
          <a:solidFill>
            <a:srgbClr val="06789C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82758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483768" y="1997839"/>
            <a:ext cx="43742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/>
              <a:t>Целью ОПОП ВО 38.04.01 Экономика направленность (профиль): «Экономика предприятия природопользования» (уровень – магистратура) является развитие у обучающихся личностных качеств, а также формирование универсальных, </a:t>
            </a:r>
            <a:r>
              <a:rPr lang="ru-RU" dirty="0" err="1" smtClean="0"/>
              <a:t>общепрофессиональных</a:t>
            </a:r>
            <a:r>
              <a:rPr lang="ru-RU" dirty="0" smtClean="0"/>
              <a:t> и профессиональных компетенций в соответствии с требованиями ФГОС ВО.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9" grpId="0" animBg="1"/>
      <p:bldP spid="11" grpId="0" animBg="1"/>
      <p:bldP spid="13" grpId="0"/>
      <p:bldP spid="14" grpId="0" animBg="1"/>
      <p:bldP spid="15" grpId="0"/>
      <p:bldP spid="16" grpId="0"/>
      <p:bldP spid="58" grpId="0" animBg="1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825" y="182563"/>
            <a:ext cx="9144000" cy="719137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Профессиональные стандарты на которые ориентирована ОПОП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95288" y="1068389"/>
            <a:ext cx="2609850" cy="468312"/>
            <a:chOff x="395536" y="1068895"/>
            <a:chExt cx="2609829" cy="467894"/>
          </a:xfrm>
        </p:grpSpPr>
        <p:sp>
          <p:nvSpPr>
            <p:cNvPr id="17" name="Rectangle 3"/>
            <p:cNvSpPr>
              <a:spLocks/>
            </p:cNvSpPr>
            <p:nvPr/>
          </p:nvSpPr>
          <p:spPr bwMode="auto">
            <a:xfrm>
              <a:off x="395536" y="1068895"/>
              <a:ext cx="2609829" cy="46789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norm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700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08" name="Rectangle 6"/>
            <p:cNvSpPr>
              <a:spLocks/>
            </p:cNvSpPr>
            <p:nvPr/>
          </p:nvSpPr>
          <p:spPr bwMode="auto">
            <a:xfrm>
              <a:off x="460384" y="1101785"/>
              <a:ext cx="2493862" cy="38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245" tIns="42245" rIns="42245" bIns="42245" anchor="ctr"/>
            <a:lstStyle/>
            <a:p>
              <a:pPr algn="ctr" defTabSz="685800" eaLnBrk="1" hangingPunct="1"/>
              <a:r>
                <a:rPr lang="ru-RU" sz="1200" dirty="0" smtClean="0"/>
                <a:t>08.037 Профессиональный стандарт «Бизнес-аналитик»</a:t>
              </a:r>
              <a:r>
                <a:rPr lang="ru-RU" sz="1400" b="1" dirty="0" smtClean="0">
                  <a:solidFill>
                    <a:srgbClr val="FFFFFF"/>
                  </a:solidFill>
                  <a:latin typeface="Lato Regular" charset="0"/>
                  <a:ea typeface="MS PGothic" charset="0"/>
                  <a:sym typeface="Lato Bold" charset="0"/>
                </a:rPr>
                <a:t> </a:t>
              </a:r>
              <a:endParaRPr lang="en-US" sz="1400" b="1" dirty="0">
                <a:solidFill>
                  <a:srgbClr val="FFFFFF"/>
                </a:solidFill>
                <a:latin typeface="Lato Regular" charset="0"/>
                <a:ea typeface="MS PGothic" charset="0"/>
                <a:sym typeface="Lato Bold" charset="0"/>
              </a:endParaRPr>
            </a:p>
          </p:txBody>
        </p:sp>
      </p:grpSp>
      <p:sp>
        <p:nvSpPr>
          <p:cNvPr id="25" name="Rectangle 16"/>
          <p:cNvSpPr>
            <a:spLocks/>
          </p:cNvSpPr>
          <p:nvPr/>
        </p:nvSpPr>
        <p:spPr bwMode="auto">
          <a:xfrm>
            <a:off x="323528" y="2708920"/>
            <a:ext cx="2609850" cy="46037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475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7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84"/>
          <p:cNvSpPr>
            <a:spLocks noChangeArrowheads="1"/>
          </p:cNvSpPr>
          <p:nvPr/>
        </p:nvSpPr>
        <p:spPr bwMode="auto">
          <a:xfrm>
            <a:off x="377825" y="2708920"/>
            <a:ext cx="2636838" cy="14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/>
          <a:p>
            <a:pPr algn="ctr" defTabSz="685800" eaLnBrk="1" hangingPunct="1"/>
            <a:r>
              <a:rPr lang="ru-RU" sz="1200" dirty="0" smtClean="0"/>
              <a:t>утвержден приказом Министерства труда и социальной защиты Российской Федерации от 25 сентября 2018 г. </a:t>
            </a:r>
            <a:r>
              <a:rPr lang="en-US" sz="1200" dirty="0" smtClean="0"/>
              <a:t>N </a:t>
            </a:r>
            <a:r>
              <a:rPr lang="ru-RU" sz="1200" dirty="0" smtClean="0"/>
              <a:t>592н (зарегистрирован Министерством юстиции Российской Федерации 11 октября 2018 г., регистрационный </a:t>
            </a:r>
            <a:r>
              <a:rPr lang="en-US" sz="1200" dirty="0" smtClean="0"/>
              <a:t>N </a:t>
            </a:r>
            <a:r>
              <a:rPr lang="ru-RU" sz="1200" dirty="0" smtClean="0"/>
              <a:t>52408), с изменениями и дополнениями</a:t>
            </a:r>
            <a:endParaRPr lang="ru-RU" sz="1200" dirty="0">
              <a:solidFill>
                <a:srgbClr val="262626"/>
              </a:solidFill>
              <a:latin typeface="Calibri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5868144" y="1052736"/>
            <a:ext cx="2617787" cy="396304"/>
            <a:chOff x="3306180" y="1068895"/>
            <a:chExt cx="2619143" cy="467894"/>
          </a:xfrm>
        </p:grpSpPr>
        <p:sp>
          <p:nvSpPr>
            <p:cNvPr id="27" name="Rectangle 3"/>
            <p:cNvSpPr>
              <a:spLocks/>
            </p:cNvSpPr>
            <p:nvPr/>
          </p:nvSpPr>
          <p:spPr bwMode="auto">
            <a:xfrm>
              <a:off x="3306180" y="1068895"/>
              <a:ext cx="2619143" cy="467894"/>
            </a:xfrm>
            <a:prstGeom prst="rect">
              <a:avLst/>
            </a:prstGeom>
            <a:solidFill>
              <a:srgbClr val="00A5D2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norm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700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06" name="Rectangle 6"/>
            <p:cNvSpPr>
              <a:spLocks/>
            </p:cNvSpPr>
            <p:nvPr/>
          </p:nvSpPr>
          <p:spPr bwMode="auto">
            <a:xfrm>
              <a:off x="3360177" y="1101785"/>
              <a:ext cx="2502763" cy="34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245" tIns="42245" rIns="42245" bIns="42245" anchor="ctr"/>
            <a:lstStyle/>
            <a:p>
              <a:pPr algn="ctr" defTabSz="685800" eaLnBrk="1" hangingPunct="1"/>
              <a:r>
                <a:rPr lang="ru-RU" sz="1200" dirty="0" smtClean="0"/>
                <a:t>08.018 Профессиональный стандарт «Специалист по управлению рисками»</a:t>
              </a:r>
              <a:endParaRPr lang="en-US" sz="1200" b="1" dirty="0">
                <a:solidFill>
                  <a:srgbClr val="FFFFFF"/>
                </a:solidFill>
                <a:latin typeface="Lato Regular" charset="0"/>
                <a:ea typeface="MS PGothic" charset="0"/>
                <a:sym typeface="Lato Bold" charset="0"/>
              </a:endParaRPr>
            </a:p>
          </p:txBody>
        </p:sp>
      </p:grpSp>
      <p:sp>
        <p:nvSpPr>
          <p:cNvPr id="35" name="Rectangle 16"/>
          <p:cNvSpPr>
            <a:spLocks/>
          </p:cNvSpPr>
          <p:nvPr/>
        </p:nvSpPr>
        <p:spPr bwMode="auto">
          <a:xfrm>
            <a:off x="5940152" y="2492896"/>
            <a:ext cx="2617787" cy="46037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475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7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5868144" y="2780928"/>
            <a:ext cx="2741612" cy="199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/>
          <a:p>
            <a:pPr algn="ctr" defTabSz="685800" eaLnBrk="1" hangingPunct="1"/>
            <a:r>
              <a:rPr lang="ru-RU" sz="1200" dirty="0" smtClean="0"/>
              <a:t>утвержден приказом Министерства труда и социальной защиты Российской Федерации от 30 августа 2018 г. </a:t>
            </a:r>
            <a:r>
              <a:rPr lang="en-US" sz="1200" dirty="0" smtClean="0"/>
              <a:t>N </a:t>
            </a:r>
            <a:r>
              <a:rPr lang="ru-RU" sz="1200" dirty="0" smtClean="0"/>
              <a:t>564н (зарегистрирован Министерством юстиции Российской Федерации 17 сентября 2018 г., регистрационный </a:t>
            </a:r>
            <a:r>
              <a:rPr lang="en-US" sz="1200" dirty="0" smtClean="0"/>
              <a:t>N </a:t>
            </a:r>
            <a:r>
              <a:rPr lang="ru-RU" sz="1200" dirty="0" smtClean="0"/>
              <a:t>52177)</a:t>
            </a:r>
            <a:endParaRPr lang="ru-RU" sz="1200" dirty="0">
              <a:solidFill>
                <a:srgbClr val="262626"/>
              </a:solidFill>
              <a:latin typeface="Calibri" charset="0"/>
            </a:endParaRPr>
          </a:p>
        </p:txBody>
      </p: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5868144" y="1772816"/>
            <a:ext cx="2646362" cy="704602"/>
            <a:chOff x="3291131" y="1384091"/>
            <a:chExt cx="2646712" cy="1137468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291131" y="1384091"/>
              <a:ext cx="2646712" cy="113746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26 w 21600"/>
                <a:gd name="T5" fmla="*/ 0 h 21600"/>
                <a:gd name="T6" fmla="*/ 13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00" y="21600"/>
                  </a:lnTo>
                  <a:lnTo>
                    <a:pt x="21600" y="46"/>
                  </a:lnTo>
                  <a:lnTo>
                    <a:pt x="10800" y="0"/>
                  </a:lnTo>
                  <a:lnTo>
                    <a:pt x="0" y="46"/>
                  </a:lnTo>
                  <a:close/>
                  <a:moveTo>
                    <a:pt x="0" y="46"/>
                  </a:moveTo>
                </a:path>
              </a:pathLst>
            </a:custGeom>
            <a:solidFill>
              <a:srgbClr val="6FD8F9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norm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404" name="Picture 9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838" y="1607012"/>
              <a:ext cx="991439" cy="46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323528" y="1772816"/>
            <a:ext cx="2636838" cy="892150"/>
            <a:chOff x="377919" y="1384091"/>
            <a:chExt cx="2637300" cy="1137468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377919" y="1384091"/>
              <a:ext cx="2637300" cy="113746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26 w 21600"/>
                <a:gd name="T5" fmla="*/ 0 h 21600"/>
                <a:gd name="T6" fmla="*/ 13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00" y="21600"/>
                  </a:lnTo>
                  <a:lnTo>
                    <a:pt x="21600" y="46"/>
                  </a:lnTo>
                  <a:lnTo>
                    <a:pt x="10800" y="0"/>
                  </a:lnTo>
                  <a:lnTo>
                    <a:pt x="0" y="46"/>
                  </a:lnTo>
                  <a:close/>
                  <a:moveTo>
                    <a:pt x="0" y="46"/>
                  </a:moveTo>
                </a:path>
              </a:pathLst>
            </a:custGeom>
            <a:solidFill>
              <a:srgbClr val="C6E3EC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norm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400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369" y="1566815"/>
              <a:ext cx="660400" cy="63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9951"/>
            <a:ext cx="8964488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26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44500" y="792163"/>
            <a:ext cx="7475538" cy="1268412"/>
            <a:chOff x="4804009" y="896051"/>
            <a:chExt cx="4347297" cy="1271291"/>
          </a:xfrm>
        </p:grpSpPr>
        <p:sp>
          <p:nvSpPr>
            <p:cNvPr id="5" name="Round Same Side Corner Rectangle 42"/>
            <p:cNvSpPr/>
            <p:nvPr/>
          </p:nvSpPr>
          <p:spPr>
            <a:xfrm rot="5400000">
              <a:off x="6642049" y="-341916"/>
              <a:ext cx="1271291" cy="374722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FD8F9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2743" tIns="101372" rIns="202743" bIns="101372" anchor="ctr">
              <a:normAutofit/>
            </a:bodyPr>
            <a:lstStyle/>
            <a:p>
              <a:pPr algn="ctr" eaLnBrk="1" hangingPunct="1">
                <a:defRPr/>
              </a:pPr>
              <a:endParaRPr lang="bg-BG" sz="2400" dirty="0">
                <a:solidFill>
                  <a:prstClr val="white"/>
                </a:solidFill>
              </a:endParaRPr>
            </a:p>
          </p:txBody>
        </p:sp>
        <p:sp>
          <p:nvSpPr>
            <p:cNvPr id="6" name="Round Same Side Corner Rectangle 46"/>
            <p:cNvSpPr/>
            <p:nvPr/>
          </p:nvSpPr>
          <p:spPr>
            <a:xfrm rot="16200000">
              <a:off x="4468400" y="1231660"/>
              <a:ext cx="1271291" cy="60007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2743" tIns="101372" rIns="202743" bIns="101372" anchor="ctr">
              <a:normAutofit/>
            </a:bodyPr>
            <a:lstStyle/>
            <a:p>
              <a:pPr algn="ctr" eaLnBrk="1" hangingPunct="1">
                <a:defRPr/>
              </a:pPr>
              <a:endParaRPr lang="bg-BG" sz="1000">
                <a:solidFill>
                  <a:prstClr val="white"/>
                </a:solidFill>
              </a:endParaRPr>
            </a:p>
          </p:txBody>
        </p:sp>
        <p:sp>
          <p:nvSpPr>
            <p:cNvPr id="17433" name="Rectangle 70"/>
            <p:cNvSpPr>
              <a:spLocks noChangeArrowheads="1"/>
            </p:cNvSpPr>
            <p:nvPr/>
          </p:nvSpPr>
          <p:spPr bwMode="auto">
            <a:xfrm>
              <a:off x="5404082" y="907188"/>
              <a:ext cx="3404721" cy="126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02743" tIns="101372" rIns="202743" bIns="101372" anchor="ctr"/>
            <a:lstStyle/>
            <a:p>
              <a:pPr eaLnBrk="1" hangingPunct="1"/>
              <a:r>
                <a:rPr lang="ru-RU" sz="1500" dirty="0">
                  <a:solidFill>
                    <a:srgbClr val="00192F"/>
                  </a:solidFill>
                </a:rPr>
                <a:t>Обеспечение подготовки высококвалифицированных</a:t>
              </a:r>
            </a:p>
            <a:p>
              <a:pPr eaLnBrk="1" hangingPunct="1"/>
              <a:r>
                <a:rPr lang="ru-RU" sz="1500" dirty="0">
                  <a:solidFill>
                    <a:srgbClr val="00192F"/>
                  </a:solidFill>
                </a:rPr>
                <a:t>выпускников в области анализа эколого-экономических </a:t>
              </a:r>
            </a:p>
            <a:p>
              <a:pPr eaLnBrk="1" hangingPunct="1"/>
              <a:r>
                <a:rPr lang="ru-RU" sz="1500" dirty="0">
                  <a:solidFill>
                    <a:srgbClr val="00192F"/>
                  </a:solidFill>
                </a:rPr>
                <a:t>процессов и </a:t>
              </a:r>
              <a:r>
                <a:rPr lang="ru-RU" sz="1500" dirty="0" err="1">
                  <a:solidFill>
                    <a:srgbClr val="00192F"/>
                  </a:solidFill>
                </a:rPr>
                <a:t>бизнес-моделирования</a:t>
              </a:r>
              <a:r>
                <a:rPr lang="ru-RU" sz="1500" dirty="0">
                  <a:solidFill>
                    <a:srgbClr val="00192F"/>
                  </a:solidFill>
                </a:rPr>
                <a:t>, формирование</a:t>
              </a:r>
            </a:p>
            <a:p>
              <a:pPr eaLnBrk="1" hangingPunct="1"/>
              <a:r>
                <a:rPr lang="ru-RU" sz="1500" dirty="0">
                  <a:solidFill>
                    <a:srgbClr val="00192F"/>
                  </a:solidFill>
                </a:rPr>
                <a:t>профессиональных компетенций в области реализации</a:t>
              </a:r>
            </a:p>
            <a:p>
              <a:pPr eaLnBrk="1" hangingPunct="1"/>
              <a:r>
                <a:rPr lang="ru-RU" sz="1500" dirty="0">
                  <a:solidFill>
                    <a:srgbClr val="00192F"/>
                  </a:solidFill>
                </a:rPr>
                <a:t>экономической политики хозяйствующих субъектов</a:t>
              </a:r>
            </a:p>
          </p:txBody>
        </p:sp>
        <p:pic>
          <p:nvPicPr>
            <p:cNvPr id="1743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189" y="1137761"/>
              <a:ext cx="308631" cy="713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42875" y="103188"/>
            <a:ext cx="8872538" cy="747712"/>
          </a:xfrm>
          <a:prstGeom prst="rect">
            <a:avLst/>
          </a:prstGeom>
          <a:noFill/>
        </p:spPr>
        <p:txBody>
          <a:bodyPr lIns="68580" tIns="34290" rIns="68580" bIns="34290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Задачи образовательной программы направления подготовки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38.04.01 «Экономика» профиль «Экономика предприятия природопользования»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95536" y="2132856"/>
            <a:ext cx="7512050" cy="1258888"/>
            <a:chOff x="323528" y="2276474"/>
            <a:chExt cx="7583810" cy="1258890"/>
          </a:xfrm>
        </p:grpSpPr>
        <p:grpSp>
          <p:nvGrpSpPr>
            <p:cNvPr id="17425" name="Группа 15"/>
            <p:cNvGrpSpPr>
              <a:grpSpLocks/>
            </p:cNvGrpSpPr>
            <p:nvPr/>
          </p:nvGrpSpPr>
          <p:grpSpPr bwMode="auto">
            <a:xfrm>
              <a:off x="323528" y="2276474"/>
              <a:ext cx="1152847" cy="1258889"/>
              <a:chOff x="542331" y="724797"/>
              <a:chExt cx="1043934" cy="1258282"/>
            </a:xfrm>
          </p:grpSpPr>
          <p:sp>
            <p:nvSpPr>
              <p:cNvPr id="20" name="Round Same Side Corner Rectangle 46"/>
              <p:cNvSpPr/>
              <p:nvPr/>
            </p:nvSpPr>
            <p:spPr>
              <a:xfrm rot="16200000">
                <a:off x="434916" y="832212"/>
                <a:ext cx="1258283" cy="104345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2743" tIns="101372" rIns="202743" bIns="101372" anchor="ctr">
                <a:normAutofit/>
              </a:bodyPr>
              <a:lstStyle/>
              <a:p>
                <a:pPr algn="ctr" eaLnBrk="1" hangingPunct="1">
                  <a:defRPr/>
                </a:pPr>
                <a:endParaRPr lang="bg-BG" sz="10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3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365" y="1069119"/>
                <a:ext cx="487622" cy="5505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426" name="Группа 33"/>
            <p:cNvGrpSpPr>
              <a:grpSpLocks/>
            </p:cNvGrpSpPr>
            <p:nvPr/>
          </p:nvGrpSpPr>
          <p:grpSpPr bwMode="auto">
            <a:xfrm>
              <a:off x="1414727" y="2276475"/>
              <a:ext cx="6492611" cy="1258889"/>
              <a:chOff x="5375488" y="906982"/>
              <a:chExt cx="3775819" cy="1260361"/>
            </a:xfrm>
          </p:grpSpPr>
          <p:sp>
            <p:nvSpPr>
              <p:cNvPr id="35" name="Round Same Side Corner Rectangle 42"/>
              <p:cNvSpPr/>
              <p:nvPr/>
            </p:nvSpPr>
            <p:spPr>
              <a:xfrm rot="5400000">
                <a:off x="6633279" y="-350685"/>
                <a:ext cx="1260362" cy="377569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9AEE1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2743" tIns="101372" rIns="202743" bIns="101372" anchor="ctr">
                <a:normAutofit/>
              </a:bodyPr>
              <a:lstStyle/>
              <a:p>
                <a:pPr algn="ctr" eaLnBrk="1" hangingPunct="1">
                  <a:defRPr/>
                </a:pPr>
                <a:endParaRPr lang="bg-BG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428" name="Rectangle 70"/>
              <p:cNvSpPr>
                <a:spLocks noChangeArrowheads="1"/>
              </p:cNvSpPr>
              <p:nvPr/>
            </p:nvSpPr>
            <p:spPr bwMode="auto">
              <a:xfrm>
                <a:off x="5404507" y="906981"/>
                <a:ext cx="3746800" cy="1260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02743" tIns="101372" rIns="202743" bIns="101372" anchor="ctr"/>
              <a:lstStyle/>
              <a:p>
                <a:pPr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Формирование и развитие культуры патриотического </a:t>
                </a:r>
              </a:p>
              <a:p>
                <a:pPr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мышления, нетерпимого отношения к коррупционному поведению</a:t>
                </a:r>
              </a:p>
            </p:txBody>
          </p:sp>
        </p:grp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95536" y="3501008"/>
            <a:ext cx="7467600" cy="1268412"/>
            <a:chOff x="474661" y="3730625"/>
            <a:chExt cx="7467602" cy="1268412"/>
          </a:xfrm>
        </p:grpSpPr>
        <p:sp>
          <p:nvSpPr>
            <p:cNvPr id="30" name="Round Same Side Corner Rectangle 46"/>
            <p:cNvSpPr/>
            <p:nvPr/>
          </p:nvSpPr>
          <p:spPr bwMode="auto">
            <a:xfrm rot="16200000">
              <a:off x="356393" y="3848893"/>
              <a:ext cx="1268412" cy="10318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2743" tIns="101372" rIns="202743" bIns="101372" anchor="ctr">
              <a:normAutofit/>
            </a:bodyPr>
            <a:lstStyle/>
            <a:p>
              <a:pPr algn="ctr" eaLnBrk="1" hangingPunct="1">
                <a:defRPr/>
              </a:pPr>
              <a:endParaRPr lang="bg-BG" sz="1000">
                <a:solidFill>
                  <a:prstClr val="white"/>
                </a:solidFill>
              </a:endParaRPr>
            </a:p>
          </p:txBody>
        </p:sp>
        <p:grpSp>
          <p:nvGrpSpPr>
            <p:cNvPr id="17421" name="Группа 43"/>
            <p:cNvGrpSpPr>
              <a:grpSpLocks/>
            </p:cNvGrpSpPr>
            <p:nvPr/>
          </p:nvGrpSpPr>
          <p:grpSpPr bwMode="auto">
            <a:xfrm>
              <a:off x="1498600" y="3730625"/>
              <a:ext cx="6443663" cy="1258888"/>
              <a:chOff x="5403954" y="906982"/>
              <a:chExt cx="3747353" cy="1260360"/>
            </a:xfrm>
          </p:grpSpPr>
          <p:sp>
            <p:nvSpPr>
              <p:cNvPr id="45" name="Round Same Side Corner Rectangle 42"/>
              <p:cNvSpPr/>
              <p:nvPr/>
            </p:nvSpPr>
            <p:spPr>
              <a:xfrm rot="5400000">
                <a:off x="6647450" y="-336516"/>
                <a:ext cx="1260359" cy="374735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785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2743" tIns="101372" rIns="202743" bIns="101372" anchor="ctr">
                <a:normAutofit/>
              </a:bodyPr>
              <a:lstStyle/>
              <a:p>
                <a:pPr algn="ctr" eaLnBrk="1" hangingPunct="1">
                  <a:defRPr/>
                </a:pPr>
                <a:endParaRPr lang="bg-BG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424" name="Rectangle 70"/>
              <p:cNvSpPr>
                <a:spLocks noChangeArrowheads="1"/>
              </p:cNvSpPr>
              <p:nvPr/>
            </p:nvSpPr>
            <p:spPr bwMode="auto">
              <a:xfrm>
                <a:off x="5403953" y="906982"/>
                <a:ext cx="3546092" cy="1260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02743" tIns="101372" rIns="202743" bIns="101372" anchor="ctr"/>
              <a:lstStyle/>
              <a:p>
                <a:pPr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Развитие профессиональных навыков в практической и </a:t>
                </a:r>
              </a:p>
              <a:p>
                <a:pPr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аналитической деятельности, способности принимать </a:t>
                </a:r>
              </a:p>
              <a:p>
                <a:pPr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эффективные самостоятельные решения </a:t>
                </a:r>
              </a:p>
              <a:p>
                <a:pPr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в области профессиональной деятельности</a:t>
                </a:r>
              </a:p>
            </p:txBody>
          </p:sp>
        </p:grpSp>
        <p:pic>
          <p:nvPicPr>
            <p:cNvPr id="17422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91" y="4072420"/>
              <a:ext cx="549011" cy="57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51520" y="4797151"/>
            <a:ext cx="7497764" cy="1348359"/>
            <a:chOff x="463550" y="5303473"/>
            <a:chExt cx="7497763" cy="1348153"/>
          </a:xfrm>
        </p:grpSpPr>
        <p:sp>
          <p:nvSpPr>
            <p:cNvPr id="51" name="Round Same Side Corner Rectangle 46"/>
            <p:cNvSpPr/>
            <p:nvPr/>
          </p:nvSpPr>
          <p:spPr>
            <a:xfrm rot="16200000">
              <a:off x="362046" y="5496022"/>
              <a:ext cx="1257108" cy="1054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2743" tIns="101372" rIns="202743" bIns="101372" anchor="ctr">
              <a:normAutofit/>
            </a:bodyPr>
            <a:lstStyle/>
            <a:p>
              <a:pPr algn="ctr" eaLnBrk="1" hangingPunct="1">
                <a:defRPr/>
              </a:pPr>
              <a:endParaRPr lang="bg-BG" sz="1000">
                <a:solidFill>
                  <a:prstClr val="white"/>
                </a:solidFill>
              </a:endParaRPr>
            </a:p>
          </p:txBody>
        </p:sp>
        <p:grpSp>
          <p:nvGrpSpPr>
            <p:cNvPr id="17416" name="Группа 52"/>
            <p:cNvGrpSpPr>
              <a:grpSpLocks/>
            </p:cNvGrpSpPr>
            <p:nvPr/>
          </p:nvGrpSpPr>
          <p:grpSpPr bwMode="auto">
            <a:xfrm>
              <a:off x="1517652" y="5303473"/>
              <a:ext cx="6443661" cy="1329107"/>
              <a:chOff x="5403955" y="815909"/>
              <a:chExt cx="3747352" cy="1332341"/>
            </a:xfrm>
          </p:grpSpPr>
          <p:sp>
            <p:nvSpPr>
              <p:cNvPr id="54" name="Round Same Side Corner Rectangle 42"/>
              <p:cNvSpPr/>
              <p:nvPr/>
            </p:nvSpPr>
            <p:spPr>
              <a:xfrm rot="5400000">
                <a:off x="6647547" y="-427683"/>
                <a:ext cx="1260167" cy="374735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4E65">
                  <a:alpha val="7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2743" tIns="101372" rIns="202743" bIns="101372" anchor="ctr">
                <a:normAutofit/>
              </a:bodyPr>
              <a:lstStyle/>
              <a:p>
                <a:pPr algn="ctr" eaLnBrk="1" hangingPunct="1">
                  <a:defRPr/>
                </a:pPr>
                <a:endParaRPr lang="bg-BG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419" name="Rectangle 70"/>
              <p:cNvSpPr>
                <a:spLocks noChangeArrowheads="1"/>
              </p:cNvSpPr>
              <p:nvPr/>
            </p:nvSpPr>
            <p:spPr bwMode="auto">
              <a:xfrm>
                <a:off x="5416879" y="888082"/>
                <a:ext cx="3404837" cy="126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02743" tIns="101372" rIns="202743" bIns="101372" anchor="ctr"/>
              <a:lstStyle/>
              <a:p>
                <a:pPr algn="just"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Обеспечение развития навыков научно-исследовательской </a:t>
                </a:r>
              </a:p>
              <a:p>
                <a:pPr algn="just"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работы в целях применения их в практической и </a:t>
                </a:r>
              </a:p>
              <a:p>
                <a:pPr algn="just" eaLnBrk="1" hangingPunct="1"/>
                <a:r>
                  <a:rPr lang="ru-RU" sz="1500" dirty="0">
                    <a:solidFill>
                      <a:srgbClr val="00192F"/>
                    </a:solidFill>
                  </a:rPr>
                  <a:t>научной деятельности по актуальным проблемам </a:t>
                </a:r>
              </a:p>
              <a:p>
                <a:pPr algn="just" eaLnBrk="1" hangingPunct="1"/>
                <a:r>
                  <a:rPr lang="ru-RU" sz="1500" dirty="0" smtClean="0">
                    <a:solidFill>
                      <a:srgbClr val="00192F"/>
                    </a:solidFill>
                  </a:rPr>
                  <a:t>экономики предприятия природопользования</a:t>
                </a:r>
                <a:endParaRPr lang="ru-RU" sz="1500" dirty="0">
                  <a:solidFill>
                    <a:srgbClr val="00192F"/>
                  </a:solidFill>
                </a:endParaRPr>
              </a:p>
            </p:txBody>
          </p:sp>
        </p:grpSp>
        <p:pic>
          <p:nvPicPr>
            <p:cNvPr id="17417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61" y="5699113"/>
              <a:ext cx="549011" cy="64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9951"/>
            <a:ext cx="8964488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2563" y="347663"/>
            <a:ext cx="4244975" cy="1789112"/>
          </a:xfrm>
          <a:prstGeom prst="round2DiagRect">
            <a:avLst/>
          </a:prstGeom>
          <a:solidFill>
            <a:srgbClr val="09AEE1"/>
          </a:solidFill>
          <a:ln>
            <a:solidFill>
              <a:srgbClr val="6FD8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Задачи </a:t>
            </a:r>
            <a:r>
              <a:rPr lang="ru-RU" sz="1600" b="1" dirty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профессиональной деятельности выпускников программ магистратуры по направлению 38.04.01 «Экономика»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Профиль подготовки: «</a:t>
            </a:r>
            <a:r>
              <a:rPr lang="ru-RU" sz="1600" b="1" dirty="0" smtClean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Экономика предприятия </a:t>
            </a:r>
            <a:r>
              <a:rPr lang="ru-RU" sz="1600" b="1" dirty="0">
                <a:solidFill>
                  <a:schemeClr val="bg1"/>
                </a:solidFill>
                <a:latin typeface="Century Schoolbook" charset="0"/>
                <a:ea typeface="Arial" charset="0"/>
                <a:cs typeface="Arial" charset="0"/>
              </a:rPr>
              <a:t>природопользования»</a:t>
            </a: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0" y="1916832"/>
            <a:ext cx="4300538" cy="2232248"/>
            <a:chOff x="81695" y="2130185"/>
            <a:chExt cx="4506608" cy="112146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71156" y="2130185"/>
              <a:ext cx="1144535" cy="616556"/>
            </a:xfrm>
            <a:prstGeom prst="ellipse">
              <a:avLst/>
            </a:prstGeom>
            <a:solidFill>
              <a:schemeClr val="bg2"/>
            </a:solidFill>
            <a:ln w="40000">
              <a:solidFill>
                <a:srgbClr val="00ADDC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"/>
            <p:cNvSpPr>
              <a:spLocks/>
            </p:cNvSpPr>
            <p:nvPr/>
          </p:nvSpPr>
          <p:spPr bwMode="auto">
            <a:xfrm flipV="1">
              <a:off x="81695" y="2490831"/>
              <a:ext cx="4506608" cy="760814"/>
            </a:xfrm>
            <a:prstGeom prst="rect">
              <a:avLst/>
            </a:prstGeom>
            <a:solidFill>
              <a:srgbClr val="058EFF"/>
            </a:solidFill>
            <a:ln w="25400">
              <a:solidFill>
                <a:srgbClr val="00ADDC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48" name="TextBox 19"/>
            <p:cNvSpPr txBox="1">
              <a:spLocks noChangeArrowheads="1"/>
            </p:cNvSpPr>
            <p:nvPr/>
          </p:nvSpPr>
          <p:spPr bwMode="auto">
            <a:xfrm>
              <a:off x="386174" y="2508184"/>
              <a:ext cx="4112515" cy="74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kumimoji="0" lang="ru-RU" sz="1100" b="1" dirty="0" smtClean="0">
                  <a:solidFill>
                    <a:srgbClr val="FFFFFF"/>
                  </a:solidFill>
                </a:rPr>
                <a:t>Тип задач научно-исследовательский:</a:t>
              </a:r>
            </a:p>
            <a:p>
              <a:pPr>
                <a:buFont typeface="Wingdings" pitchFamily="2" charset="2"/>
                <a:buNone/>
              </a:pPr>
              <a:r>
                <a:rPr lang="ru-RU" sz="1100" dirty="0" smtClean="0"/>
                <a:t>Обобщение и оценка результатов исследований </a:t>
              </a:r>
              <a:r>
                <a:rPr lang="ru-RU" sz="1100" dirty="0" err="1" smtClean="0"/>
                <a:t>бизнес-возможностей</a:t>
              </a:r>
              <a:r>
                <a:rPr lang="ru-RU" sz="1100" dirty="0" smtClean="0"/>
                <a:t> организации;</a:t>
              </a:r>
            </a:p>
            <a:p>
              <a:pPr>
                <a:buFont typeface="Wingdings" pitchFamily="2" charset="2"/>
                <a:buNone/>
              </a:pPr>
              <a:r>
                <a:rPr lang="ru-RU" sz="1100" dirty="0" smtClean="0"/>
                <a:t>- Представление результатов научно-исследовательской работы на конференциях, в тематических периодических изданиях, посвященных вопросам экономики и управления предприятия и природопользования</a:t>
              </a:r>
            </a:p>
            <a:p>
              <a:pPr>
                <a:buFont typeface="Wingdings" pitchFamily="2" charset="2"/>
                <a:buNone/>
              </a:pPr>
              <a:r>
                <a:rPr lang="ru-RU" sz="1100" dirty="0" smtClean="0"/>
                <a:t>- Умение составлять программу исследований связанных с управлением рисками</a:t>
              </a:r>
              <a:endParaRPr kumimoji="0" lang="ru-RU" sz="1500" b="1" dirty="0">
                <a:solidFill>
                  <a:srgbClr val="FFFFFF"/>
                </a:solidFill>
              </a:endParaRPr>
            </a:p>
          </p:txBody>
        </p:sp>
        <p:pic>
          <p:nvPicPr>
            <p:cNvPr id="18449" name="Picture 1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73" y="2227058"/>
              <a:ext cx="373500" cy="2259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0" y="4221088"/>
            <a:ext cx="4183063" cy="1827213"/>
            <a:chOff x="101999" y="3393459"/>
            <a:chExt cx="4505512" cy="1519279"/>
          </a:xfrm>
        </p:grpSpPr>
        <p:sp>
          <p:nvSpPr>
            <p:cNvPr id="35" name="Oval 23"/>
            <p:cNvSpPr>
              <a:spLocks noChangeArrowheads="1"/>
            </p:cNvSpPr>
            <p:nvPr/>
          </p:nvSpPr>
          <p:spPr bwMode="auto">
            <a:xfrm>
              <a:off x="394388" y="3393459"/>
              <a:ext cx="1032762" cy="824978"/>
            </a:xfrm>
            <a:prstGeom prst="ellipse">
              <a:avLst/>
            </a:prstGeom>
            <a:solidFill>
              <a:schemeClr val="bg2"/>
            </a:solidFill>
            <a:ln w="40000">
              <a:solidFill>
                <a:srgbClr val="00ADDC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1"/>
            <p:cNvSpPr>
              <a:spLocks/>
            </p:cNvSpPr>
            <p:nvPr/>
          </p:nvSpPr>
          <p:spPr bwMode="auto">
            <a:xfrm rot="10800000" flipV="1">
              <a:off x="101999" y="3778888"/>
              <a:ext cx="4505512" cy="1103490"/>
            </a:xfrm>
            <a:prstGeom prst="rect">
              <a:avLst/>
            </a:prstGeom>
            <a:solidFill>
              <a:srgbClr val="0094BC"/>
            </a:solidFill>
            <a:ln w="25400">
              <a:solidFill>
                <a:srgbClr val="00ADDC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ru-RU" sz="11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endParaRPr lang="en-US" sz="1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444" name="Picture 1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7572" y="3441711"/>
              <a:ext cx="246909" cy="3160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5" name="TextBox 30"/>
            <p:cNvSpPr txBox="1">
              <a:spLocks noChangeArrowheads="1"/>
            </p:cNvSpPr>
            <p:nvPr/>
          </p:nvSpPr>
          <p:spPr bwMode="auto">
            <a:xfrm>
              <a:off x="146456" y="3880526"/>
              <a:ext cx="4286648" cy="103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ru-RU" sz="1100" dirty="0" smtClean="0">
                  <a:solidFill>
                    <a:schemeClr val="bg1"/>
                  </a:solidFill>
                </a:rPr>
                <a:t>Тип задач организационно-управленческий:</a:t>
              </a:r>
            </a:p>
            <a:p>
              <a:pPr>
                <a:buFont typeface="Wingdings" pitchFamily="2" charset="2"/>
                <a:buNone/>
              </a:pPr>
              <a:r>
                <a:rPr lang="ru-RU" sz="1100" dirty="0" smtClean="0"/>
                <a:t>- Организация работы экономических служб и подразделений предприятия природопользования с учетом стратегических изменений в организации;</a:t>
              </a:r>
            </a:p>
            <a:p>
              <a:pPr>
                <a:buFont typeface="Wingdings" pitchFamily="2" charset="2"/>
                <a:buNone/>
              </a:pPr>
              <a:r>
                <a:rPr lang="ru-RU" sz="1100" dirty="0" smtClean="0"/>
                <a:t>- Обоснование и принятие наиболее эффективного управленческого решения с учетом факторов внутренней и внешней среды предприятия природопользования</a:t>
              </a:r>
              <a:endParaRPr kumimoji="0" lang="ru-RU" sz="11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4597400" y="1066800"/>
            <a:ext cx="4298950" cy="2311400"/>
            <a:chOff x="4706258" y="284710"/>
            <a:chExt cx="4149137" cy="2040852"/>
          </a:xfrm>
        </p:grpSpPr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5181233" y="284710"/>
              <a:ext cx="1028092" cy="975572"/>
            </a:xfrm>
            <a:prstGeom prst="ellipse">
              <a:avLst/>
            </a:prstGeom>
            <a:solidFill>
              <a:schemeClr val="bg2"/>
            </a:solidFill>
            <a:ln w="40000">
              <a:solidFill>
                <a:srgbClr val="00ADDC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0800000" flipV="1">
              <a:off x="4706258" y="839777"/>
              <a:ext cx="4149137" cy="1485785"/>
            </a:xfrm>
            <a:prstGeom prst="rect">
              <a:avLst/>
            </a:prstGeom>
            <a:solidFill>
              <a:srgbClr val="6FD8F9"/>
            </a:solidFill>
            <a:ln>
              <a:solidFill>
                <a:schemeClr val="accent4"/>
              </a:solidFill>
            </a:ln>
          </p:spPr>
          <p:txBody>
            <a:bodyPr lIns="68580" tIns="34290" rIns="68580" bIns="34290">
              <a:normAutofit fontScale="70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ru-RU" sz="1600" dirty="0" smtClean="0">
                  <a:solidFill>
                    <a:schemeClr val="bg1"/>
                  </a:solidFill>
                </a:rPr>
                <a:t>Тип задач аналитический:</a:t>
              </a:r>
            </a:p>
            <a:p>
              <a:pPr>
                <a:buFont typeface="Wingdings" pitchFamily="2" charset="2"/>
                <a:buNone/>
              </a:pPr>
              <a:r>
                <a:rPr lang="ru-RU" sz="1600" dirty="0" smtClean="0"/>
                <a:t>- Оценка текущего состояния организации по аналитическим материалам характеризующим деятельность хозяйствующих субъектов, отрасли, региона;</a:t>
              </a:r>
            </a:p>
            <a:p>
              <a:pPr>
                <a:buFont typeface="Wingdings" pitchFamily="2" charset="2"/>
                <a:buNone/>
              </a:pPr>
              <a:r>
                <a:rPr lang="ru-RU" sz="1600" dirty="0" smtClean="0"/>
                <a:t>- Анализ, систематизация и поддержание в актуальном состоянии информации </a:t>
              </a:r>
              <a:r>
                <a:rPr lang="ru-RU" sz="1600" dirty="0" err="1" smtClean="0"/>
                <a:t>бизнес-анализа</a:t>
              </a:r>
              <a:r>
                <a:rPr lang="ru-RU" sz="1600" dirty="0" smtClean="0"/>
                <a:t>;</a:t>
              </a:r>
            </a:p>
            <a:p>
              <a:pPr>
                <a:buFont typeface="Wingdings" pitchFamily="2" charset="2"/>
                <a:buNone/>
              </a:pPr>
              <a:r>
                <a:rPr lang="ru-RU" sz="1600" dirty="0" smtClean="0"/>
                <a:t>- Прогнозирование и планирование динамики основных социально-экономических показателей деятельности предприятия, отрасли, региона;</a:t>
              </a:r>
            </a:p>
            <a:p>
              <a:pPr>
                <a:buFont typeface="Wingdings" pitchFamily="2" charset="2"/>
                <a:buNone/>
              </a:pPr>
              <a:r>
                <a:rPr lang="ru-RU" sz="1600" dirty="0" smtClean="0"/>
                <a:t>- Анализ факторов риска внутренней и внешней среды организации, влияющих на деятельность предприятия природопользования </a:t>
              </a:r>
            </a:p>
          </p:txBody>
        </p:sp>
        <p:pic>
          <p:nvPicPr>
            <p:cNvPr id="18441" name="Рисунок 4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94" y="437290"/>
              <a:ext cx="475529" cy="3353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913"/>
            <a:ext cx="9144000" cy="762000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Руководитель ОПОП направления подготовки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38.04.01 «Экономика» профиль «Экономика предприятия природопользования»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3963" y="1462088"/>
            <a:ext cx="5427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2000" b="1" dirty="0" smtClean="0">
                <a:solidFill>
                  <a:srgbClr val="002060"/>
                </a:solidFill>
              </a:rPr>
              <a:t>Панова Анастасия Юрьевна</a:t>
            </a:r>
            <a:endParaRPr kumimoji="0" lang="ru-RU" sz="3100" dirty="0">
              <a:solidFill>
                <a:srgbClr val="E7E6E6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93963" y="2797175"/>
            <a:ext cx="6762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kumimoji="0" lang="ru-RU" sz="1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3963" y="3192463"/>
            <a:ext cx="64500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kumimoji="0" lang="ru-RU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kumimoji="0" lang="ru-RU" sz="1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4797151"/>
            <a:ext cx="8694738" cy="19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/>
            <a:r>
              <a:rPr kumimoji="0" lang="ru-RU" sz="1800" b="1" dirty="0" smtClean="0">
                <a:solidFill>
                  <a:srgbClr val="002060"/>
                </a:solidFill>
              </a:rPr>
              <a:t>Специалист </a:t>
            </a:r>
            <a:r>
              <a:rPr kumimoji="0" lang="ru-RU" sz="1800" b="1" dirty="0">
                <a:solidFill>
                  <a:srgbClr val="002060"/>
                </a:solidFill>
              </a:rPr>
              <a:t>в области </a:t>
            </a:r>
            <a:r>
              <a:rPr kumimoji="0" lang="ru-RU" sz="1800" b="1" dirty="0" smtClean="0">
                <a:solidFill>
                  <a:srgbClr val="002060"/>
                </a:solidFill>
              </a:rPr>
              <a:t>финансов.</a:t>
            </a:r>
          </a:p>
          <a:p>
            <a:pPr algn="just" eaLnBrk="1" hangingPunct="1"/>
            <a:r>
              <a:rPr kumimoji="0" lang="ru-RU" sz="1800" b="1" dirty="0" smtClean="0">
                <a:solidFill>
                  <a:srgbClr val="002060"/>
                </a:solidFill>
              </a:rPr>
              <a:t>Автор </a:t>
            </a:r>
            <a:r>
              <a:rPr kumimoji="0" lang="ru-RU" sz="1800" b="1" dirty="0">
                <a:solidFill>
                  <a:srgbClr val="002060"/>
                </a:solidFill>
              </a:rPr>
              <a:t>более </a:t>
            </a:r>
            <a:r>
              <a:rPr kumimoji="0" lang="ru-RU" sz="1800" b="1" dirty="0" smtClean="0">
                <a:solidFill>
                  <a:srgbClr val="002060"/>
                </a:solidFill>
              </a:rPr>
              <a:t>110 </a:t>
            </a:r>
            <a:r>
              <a:rPr kumimoji="0" lang="ru-RU" sz="1800" b="1" dirty="0">
                <a:solidFill>
                  <a:srgbClr val="002060"/>
                </a:solidFill>
              </a:rPr>
              <a:t>научных работ.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93963" y="2011363"/>
            <a:ext cx="69453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002060"/>
                </a:solidFill>
              </a:rPr>
              <a:t>Кандидат экономических наук, доцент, </a:t>
            </a:r>
            <a:r>
              <a:rPr lang="ru-RU" altLang="ru-RU" sz="1400" dirty="0" smtClean="0"/>
              <a:t>доцент</a:t>
            </a:r>
            <a:r>
              <a:rPr lang="ru-RU" sz="1400" dirty="0" smtClean="0"/>
              <a:t> кафедры </a:t>
            </a:r>
            <a:r>
              <a:rPr lang="ru-RU" sz="1400" dirty="0" smtClean="0"/>
              <a:t>Экономики и менеджмента </a:t>
            </a:r>
            <a:r>
              <a:rPr lang="ru-RU" sz="1400" dirty="0" smtClean="0"/>
              <a:t>Российского государственного гидрометеорологического университета</a:t>
            </a:r>
          </a:p>
          <a:p>
            <a:pPr eaLnBrk="1" hangingPunct="1">
              <a:buFont typeface="Arial" charset="0"/>
              <a:buChar char="•"/>
            </a:pPr>
            <a:endParaRPr kumimoji="0" lang="ru-RU" sz="1800" dirty="0">
              <a:solidFill>
                <a:srgbClr val="002060"/>
              </a:solidFill>
            </a:endParaRPr>
          </a:p>
        </p:txBody>
      </p:sp>
      <p:pic>
        <p:nvPicPr>
          <p:cNvPr id="11" name="Picture 5" descr="D:\Мои документы\Настя\tel_direct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339752" cy="206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" y="115888"/>
            <a:ext cx="8025209" cy="646112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Основной профессорско-преподавательский состав, обеспечивающий образовательную программу по направлению подготовки 38.04.01 «Экономика» и его научные интересы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625" y="1112838"/>
            <a:ext cx="83581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indent="355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buFont typeface="Wingdings" charset="0"/>
              <a:buChar char="ü"/>
            </a:pPr>
            <a:endParaRPr kumimoji="0" lang="ru-RU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338" y="2216150"/>
            <a:ext cx="837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indent="355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buFont typeface="Wingdings" charset="0"/>
              <a:buChar char="ü"/>
            </a:pPr>
            <a:r>
              <a:rPr kumimoji="0" lang="ru-RU" sz="1800" b="1" dirty="0">
                <a:solidFill>
                  <a:srgbClr val="002060"/>
                </a:solidFill>
              </a:rPr>
              <a:t>Панова Анастасия Юрьевна, </a:t>
            </a:r>
            <a:r>
              <a:rPr kumimoji="0" lang="ru-RU" sz="1400" dirty="0" err="1">
                <a:solidFill>
                  <a:srgbClr val="002060"/>
                </a:solidFill>
              </a:rPr>
              <a:t>к.э.н</a:t>
            </a:r>
            <a:r>
              <a:rPr kumimoji="0" lang="ru-RU" sz="1400" dirty="0">
                <a:solidFill>
                  <a:srgbClr val="002060"/>
                </a:solidFill>
              </a:rPr>
              <a:t> ., доцент, экономика </a:t>
            </a:r>
            <a:r>
              <a:rPr kumimoji="0" lang="ru-RU" sz="1400" dirty="0" smtClean="0">
                <a:solidFill>
                  <a:srgbClr val="002060"/>
                </a:solidFill>
              </a:rPr>
              <a:t>организации, </a:t>
            </a:r>
            <a:r>
              <a:rPr kumimoji="0" lang="ru-RU" sz="1400" dirty="0">
                <a:solidFill>
                  <a:srgbClr val="002060"/>
                </a:solidFill>
              </a:rPr>
              <a:t>финансы;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575" y="2652713"/>
            <a:ext cx="83994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indent="355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800" b="1" dirty="0" smtClean="0">
                <a:solidFill>
                  <a:srgbClr val="002060"/>
                </a:solidFill>
              </a:rPr>
              <a:t>Семенова Юлия Евгеньевна, </a:t>
            </a:r>
            <a:r>
              <a:rPr kumimoji="0" lang="ru-RU" sz="1400" dirty="0" err="1" smtClean="0">
                <a:solidFill>
                  <a:srgbClr val="002060"/>
                </a:solidFill>
              </a:rPr>
              <a:t>к.э.н</a:t>
            </a:r>
            <a:r>
              <a:rPr kumimoji="0" lang="ru-RU" sz="1400" dirty="0" smtClean="0">
                <a:solidFill>
                  <a:srgbClr val="002060"/>
                </a:solidFill>
              </a:rPr>
              <a:t> ., доцент, практикующий специалист, институциональная экономика, государственное </a:t>
            </a:r>
            <a:r>
              <a:rPr kumimoji="0" lang="ru-RU" sz="1400" smtClean="0">
                <a:solidFill>
                  <a:srgbClr val="002060"/>
                </a:solidFill>
              </a:rPr>
              <a:t>регулирование экономики, </a:t>
            </a:r>
            <a:r>
              <a:rPr kumimoji="0" lang="ru-RU" sz="1400" dirty="0" smtClean="0">
                <a:solidFill>
                  <a:srgbClr val="002060"/>
                </a:solidFill>
              </a:rPr>
              <a:t>ценообразование;</a:t>
            </a:r>
            <a:endParaRPr kumimoji="0"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3192463"/>
            <a:ext cx="86344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indent="355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800" b="1" dirty="0">
                <a:solidFill>
                  <a:srgbClr val="002060"/>
                </a:solidFill>
              </a:rPr>
              <a:t>Островская Елена Николаевна</a:t>
            </a:r>
            <a:r>
              <a:rPr kumimoji="0" lang="ru-RU" sz="1600" b="1" dirty="0">
                <a:solidFill>
                  <a:srgbClr val="002060"/>
                </a:solidFill>
              </a:rPr>
              <a:t>,</a:t>
            </a:r>
            <a:r>
              <a:rPr kumimoji="0" lang="ru-RU" sz="1600" dirty="0">
                <a:solidFill>
                  <a:srgbClr val="002060"/>
                </a:solidFill>
              </a:rPr>
              <a:t> </a:t>
            </a:r>
            <a:r>
              <a:rPr kumimoji="0" lang="ru-RU" sz="1400" dirty="0" err="1">
                <a:solidFill>
                  <a:srgbClr val="002060"/>
                </a:solidFill>
              </a:rPr>
              <a:t>к.э.н</a:t>
            </a:r>
            <a:r>
              <a:rPr kumimoji="0" lang="ru-RU" sz="1400" dirty="0" smtClean="0">
                <a:solidFill>
                  <a:srgbClr val="002060"/>
                </a:solidFill>
              </a:rPr>
              <a:t>., </a:t>
            </a:r>
            <a:r>
              <a:rPr kumimoji="0" lang="ru-RU" sz="1400" dirty="0">
                <a:solidFill>
                  <a:srgbClr val="002060"/>
                </a:solidFill>
              </a:rPr>
              <a:t>основы экономики устойчивого развития, вертикально интегрированные объединения в </a:t>
            </a:r>
            <a:r>
              <a:rPr kumimoji="0" lang="ru-RU" sz="1400" dirty="0" smtClean="0">
                <a:solidFill>
                  <a:srgbClr val="002060"/>
                </a:solidFill>
              </a:rPr>
              <a:t>экономике.</a:t>
            </a:r>
            <a:endParaRPr kumimoji="0" lang="ru-RU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4625" y="1628775"/>
            <a:ext cx="835818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indent="355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>
              <a:buFont typeface="Wingdings" charset="0"/>
              <a:buChar char="ü"/>
            </a:pPr>
            <a:r>
              <a:rPr kumimoji="0" lang="ru-RU" sz="1800" b="1" dirty="0" smtClean="0">
                <a:solidFill>
                  <a:srgbClr val="002060"/>
                </a:solidFill>
              </a:rPr>
              <a:t>Воронкова Ольга Васильевна, </a:t>
            </a:r>
            <a:r>
              <a:rPr kumimoji="0" lang="ru-RU" sz="1400" dirty="0" err="1" smtClean="0">
                <a:solidFill>
                  <a:srgbClr val="002060"/>
                </a:solidFill>
              </a:rPr>
              <a:t>д.э.н</a:t>
            </a:r>
            <a:r>
              <a:rPr kumimoji="0" lang="ru-RU" sz="1400" dirty="0" smtClean="0">
                <a:solidFill>
                  <a:srgbClr val="002060"/>
                </a:solidFill>
              </a:rPr>
              <a:t>., профессор, экономическая теория, маркетинг;</a:t>
            </a:r>
            <a:endParaRPr kumimoji="0" lang="ru-RU" sz="1800" dirty="0">
              <a:solidFill>
                <a:srgbClr val="00206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51520" y="4581128"/>
            <a:ext cx="411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kumimoji="0" lang="ru-RU" sz="1400" b="1" dirty="0">
                <a:solidFill>
                  <a:srgbClr val="003F75"/>
                </a:solidFill>
                <a:latin typeface="Eraser" charset="0"/>
              </a:rPr>
              <a:t>Научные работы: статьи в изданиях </a:t>
            </a:r>
            <a:r>
              <a:rPr kumimoji="0" lang="ru-RU" sz="1400" b="1" dirty="0" err="1">
                <a:solidFill>
                  <a:srgbClr val="003F75"/>
                </a:solidFill>
                <a:latin typeface="Eraser" charset="0"/>
              </a:rPr>
              <a:t>Scopus</a:t>
            </a:r>
            <a:r>
              <a:rPr kumimoji="0" lang="ru-RU" sz="1400" b="1" dirty="0">
                <a:solidFill>
                  <a:srgbClr val="003F75"/>
                </a:solidFill>
                <a:latin typeface="Eraser" charset="0"/>
              </a:rPr>
              <a:t>, статьи в изданиях перечня ВАК, статьи в изданиях, включенных в </a:t>
            </a:r>
            <a:r>
              <a:rPr kumimoji="0" lang="ru-RU" sz="1400" b="1" dirty="0" smtClean="0">
                <a:solidFill>
                  <a:srgbClr val="003F75"/>
                </a:solidFill>
                <a:latin typeface="Eraser" charset="0"/>
              </a:rPr>
              <a:t>РИНЦ</a:t>
            </a:r>
            <a:r>
              <a:rPr kumimoji="0" lang="ru-RU" sz="1400" b="1" dirty="0">
                <a:solidFill>
                  <a:srgbClr val="00192F"/>
                </a:solidFill>
                <a:latin typeface="Eraser" charset="0"/>
              </a:rPr>
              <a:t/>
            </a:r>
            <a:br>
              <a:rPr kumimoji="0" lang="ru-RU" sz="1400" b="1" dirty="0">
                <a:solidFill>
                  <a:srgbClr val="00192F"/>
                </a:solidFill>
                <a:latin typeface="Eraser" charset="0"/>
              </a:rPr>
            </a:br>
            <a:endParaRPr kumimoji="0" lang="ru-RU" sz="1400" b="1" dirty="0">
              <a:solidFill>
                <a:srgbClr val="00192F"/>
              </a:solidFill>
              <a:latin typeface="Eraser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259632" y="378904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192F"/>
                </a:solidFill>
                <a:latin typeface="Calibri" charset="0"/>
              </a:rPr>
              <a:t>Преподавательский состав, реализующий образовательную программу, регулярно публикует: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4008" y="4725144"/>
            <a:ext cx="34940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charset="0"/>
              <a:buChar char="ü"/>
            </a:pPr>
            <a:r>
              <a:rPr lang="ru-RU" sz="1400" b="1" dirty="0">
                <a:solidFill>
                  <a:srgbClr val="003F75"/>
                </a:solidFill>
                <a:latin typeface="Eraser" charset="0"/>
              </a:rPr>
              <a:t>Учебно-методические пособия и методические </a:t>
            </a:r>
            <a:r>
              <a:rPr lang="ru-RU" sz="1400" b="1" dirty="0" smtClean="0">
                <a:solidFill>
                  <a:srgbClr val="003F75"/>
                </a:solidFill>
                <a:latin typeface="Eraser" charset="0"/>
              </a:rPr>
              <a:t>указания</a:t>
            </a:r>
            <a:r>
              <a:rPr lang="ru-RU" sz="1400" b="1" dirty="0">
                <a:solidFill>
                  <a:srgbClr val="003F75"/>
                </a:solidFill>
                <a:latin typeface="Eraser" charset="0"/>
              </a:rPr>
              <a:t/>
            </a:r>
            <a:br>
              <a:rPr lang="ru-RU" sz="1400" b="1" dirty="0">
                <a:solidFill>
                  <a:srgbClr val="003F75"/>
                </a:solidFill>
                <a:latin typeface="Eraser" charset="0"/>
              </a:rPr>
            </a:br>
            <a:endParaRPr lang="ru-RU" dirty="0">
              <a:solidFill>
                <a:srgbClr val="003F75"/>
              </a:solidFill>
              <a:latin typeface="Calibri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51520" y="5517232"/>
            <a:ext cx="8094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363" algn="just"/>
            <a:r>
              <a:rPr lang="ru-RU" sz="1400" b="1" dirty="0">
                <a:solidFill>
                  <a:srgbClr val="003F75"/>
                </a:solidFill>
                <a:latin typeface="Eraser" charset="0"/>
              </a:rPr>
              <a:t>На базе выпускающей кафедры в каждом семестре проводятся международные и всероссийские  студенческие конференции</a:t>
            </a: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47638"/>
            <a:ext cx="8172400" cy="1331912"/>
          </a:xfrm>
          <a:prstGeom prst="rect">
            <a:avLst/>
          </a:prstGeom>
          <a:noFill/>
        </p:spPr>
        <p:txBody>
          <a:bodyPr lIns="68580" tIns="34290" rIns="68580" bIns="34290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Профессорско-преподавательский состав, обеспечивающий программу магистратуры</a:t>
            </a:r>
          </a:p>
        </p:txBody>
      </p:sp>
      <p:grpSp>
        <p:nvGrpSpPr>
          <p:cNvPr id="68" name="Group 57"/>
          <p:cNvGrpSpPr>
            <a:grpSpLocks/>
          </p:cNvGrpSpPr>
          <p:nvPr/>
        </p:nvGrpSpPr>
        <p:grpSpPr bwMode="auto">
          <a:xfrm>
            <a:off x="0" y="2190750"/>
            <a:ext cx="4648200" cy="592138"/>
            <a:chOff x="-198924" y="2003899"/>
            <a:chExt cx="5714352" cy="802353"/>
          </a:xfrm>
        </p:grpSpPr>
        <p:sp>
          <p:nvSpPr>
            <p:cNvPr id="69" name="Freeform 452"/>
            <p:cNvSpPr>
              <a:spLocks noChangeArrowheads="1"/>
            </p:cNvSpPr>
            <p:nvPr/>
          </p:nvSpPr>
          <p:spPr bwMode="auto">
            <a:xfrm>
              <a:off x="1093050" y="2008201"/>
              <a:ext cx="279083" cy="798051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5 h 1317"/>
                <a:gd name="T6" fmla="*/ 227 w 463"/>
                <a:gd name="T7" fmla="*/ 0 h 1317"/>
                <a:gd name="T8" fmla="*/ 130 w 463"/>
                <a:gd name="T9" fmla="*/ 105 h 1317"/>
                <a:gd name="T10" fmla="*/ 227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65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35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48 w 463"/>
                <a:gd name="T35" fmla="*/ 1316 h 1317"/>
                <a:gd name="T36" fmla="*/ 208 w 463"/>
                <a:gd name="T37" fmla="*/ 1265 h 1317"/>
                <a:gd name="T38" fmla="*/ 208 w 463"/>
                <a:gd name="T39" fmla="*/ 767 h 1317"/>
                <a:gd name="T40" fmla="*/ 243 w 463"/>
                <a:gd name="T41" fmla="*/ 767 h 1317"/>
                <a:gd name="T42" fmla="*/ 243 w 463"/>
                <a:gd name="T43" fmla="*/ 1265 h 1317"/>
                <a:gd name="T44" fmla="*/ 305 w 463"/>
                <a:gd name="T45" fmla="*/ 1316 h 1317"/>
                <a:gd name="T46" fmla="*/ 365 w 463"/>
                <a:gd name="T47" fmla="*/ 1265 h 1317"/>
                <a:gd name="T48" fmla="*/ 365 w 463"/>
                <a:gd name="T49" fmla="*/ 367 h 1317"/>
                <a:gd name="T50" fmla="*/ 375 w 463"/>
                <a:gd name="T51" fmla="*/ 367 h 1317"/>
                <a:gd name="T52" fmla="*/ 375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7" y="200"/>
                    <a:pt x="332" y="157"/>
                    <a:pt x="332" y="105"/>
                  </a:cubicBezTo>
                  <a:cubicBezTo>
                    <a:pt x="332" y="52"/>
                    <a:pt x="287" y="0"/>
                    <a:pt x="227" y="0"/>
                  </a:cubicBezTo>
                  <a:cubicBezTo>
                    <a:pt x="173" y="0"/>
                    <a:pt x="130" y="52"/>
                    <a:pt x="130" y="105"/>
                  </a:cubicBezTo>
                  <a:cubicBezTo>
                    <a:pt x="130" y="157"/>
                    <a:pt x="173" y="200"/>
                    <a:pt x="22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6" y="741"/>
                    <a:pt x="35" y="741"/>
                  </a:cubicBezTo>
                  <a:cubicBezTo>
                    <a:pt x="60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48" y="1316"/>
                  </a:cubicBezTo>
                  <a:cubicBezTo>
                    <a:pt x="183" y="1316"/>
                    <a:pt x="208" y="1291"/>
                    <a:pt x="208" y="1265"/>
                  </a:cubicBezTo>
                  <a:cubicBezTo>
                    <a:pt x="208" y="767"/>
                    <a:pt x="208" y="767"/>
                    <a:pt x="208" y="767"/>
                  </a:cubicBezTo>
                  <a:cubicBezTo>
                    <a:pt x="243" y="767"/>
                    <a:pt x="243" y="767"/>
                    <a:pt x="243" y="767"/>
                  </a:cubicBezTo>
                  <a:cubicBezTo>
                    <a:pt x="243" y="1265"/>
                    <a:pt x="243" y="1265"/>
                    <a:pt x="243" y="1265"/>
                  </a:cubicBezTo>
                  <a:cubicBezTo>
                    <a:pt x="243" y="1291"/>
                    <a:pt x="270" y="1316"/>
                    <a:pt x="305" y="1316"/>
                  </a:cubicBezTo>
                  <a:cubicBezTo>
                    <a:pt x="340" y="1316"/>
                    <a:pt x="365" y="1291"/>
                    <a:pt x="365" y="1265"/>
                  </a:cubicBezTo>
                  <a:cubicBezTo>
                    <a:pt x="365" y="367"/>
                    <a:pt x="365" y="367"/>
                    <a:pt x="365" y="367"/>
                  </a:cubicBezTo>
                  <a:cubicBezTo>
                    <a:pt x="375" y="367"/>
                    <a:pt x="375" y="367"/>
                    <a:pt x="375" y="36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716"/>
                    <a:pt x="400" y="741"/>
                    <a:pt x="419" y="741"/>
                  </a:cubicBezTo>
                  <a:cubicBezTo>
                    <a:pt x="444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Freeform 453"/>
            <p:cNvSpPr>
              <a:spLocks noChangeArrowheads="1"/>
            </p:cNvSpPr>
            <p:nvPr/>
          </p:nvSpPr>
          <p:spPr bwMode="auto">
            <a:xfrm>
              <a:off x="1549730" y="2008201"/>
              <a:ext cx="277130" cy="798051"/>
            </a:xfrm>
            <a:custGeom>
              <a:avLst/>
              <a:gdLst>
                <a:gd name="T0" fmla="*/ 237 w 465"/>
                <a:gd name="T1" fmla="*/ 200 h 1317"/>
                <a:gd name="T2" fmla="*/ 237 w 465"/>
                <a:gd name="T3" fmla="*/ 200 h 1317"/>
                <a:gd name="T4" fmla="*/ 340 w 465"/>
                <a:gd name="T5" fmla="*/ 105 h 1317"/>
                <a:gd name="T6" fmla="*/ 237 w 465"/>
                <a:gd name="T7" fmla="*/ 0 h 1317"/>
                <a:gd name="T8" fmla="*/ 140 w 465"/>
                <a:gd name="T9" fmla="*/ 105 h 1317"/>
                <a:gd name="T10" fmla="*/ 237 w 465"/>
                <a:gd name="T11" fmla="*/ 200 h 1317"/>
                <a:gd name="T12" fmla="*/ 464 w 465"/>
                <a:gd name="T13" fmla="*/ 332 h 1317"/>
                <a:gd name="T14" fmla="*/ 464 w 465"/>
                <a:gd name="T15" fmla="*/ 332 h 1317"/>
                <a:gd name="T16" fmla="*/ 375 w 465"/>
                <a:gd name="T17" fmla="*/ 244 h 1317"/>
                <a:gd name="T18" fmla="*/ 97 w 465"/>
                <a:gd name="T19" fmla="*/ 244 h 1317"/>
                <a:gd name="T20" fmla="*/ 0 w 465"/>
                <a:gd name="T21" fmla="*/ 332 h 1317"/>
                <a:gd name="T22" fmla="*/ 0 w 465"/>
                <a:gd name="T23" fmla="*/ 697 h 1317"/>
                <a:gd name="T24" fmla="*/ 45 w 465"/>
                <a:gd name="T25" fmla="*/ 741 h 1317"/>
                <a:gd name="T26" fmla="*/ 88 w 465"/>
                <a:gd name="T27" fmla="*/ 697 h 1317"/>
                <a:gd name="T28" fmla="*/ 88 w 465"/>
                <a:gd name="T29" fmla="*/ 367 h 1317"/>
                <a:gd name="T30" fmla="*/ 97 w 465"/>
                <a:gd name="T31" fmla="*/ 367 h 1317"/>
                <a:gd name="T32" fmla="*/ 97 w 465"/>
                <a:gd name="T33" fmla="*/ 1265 h 1317"/>
                <a:gd name="T34" fmla="*/ 159 w 465"/>
                <a:gd name="T35" fmla="*/ 1316 h 1317"/>
                <a:gd name="T36" fmla="*/ 219 w 465"/>
                <a:gd name="T37" fmla="*/ 1265 h 1317"/>
                <a:gd name="T38" fmla="*/ 219 w 465"/>
                <a:gd name="T39" fmla="*/ 767 h 1317"/>
                <a:gd name="T40" fmla="*/ 254 w 465"/>
                <a:gd name="T41" fmla="*/ 767 h 1317"/>
                <a:gd name="T42" fmla="*/ 254 w 465"/>
                <a:gd name="T43" fmla="*/ 1265 h 1317"/>
                <a:gd name="T44" fmla="*/ 315 w 465"/>
                <a:gd name="T45" fmla="*/ 1316 h 1317"/>
                <a:gd name="T46" fmla="*/ 375 w 465"/>
                <a:gd name="T47" fmla="*/ 1265 h 1317"/>
                <a:gd name="T48" fmla="*/ 375 w 465"/>
                <a:gd name="T49" fmla="*/ 367 h 1317"/>
                <a:gd name="T50" fmla="*/ 384 w 465"/>
                <a:gd name="T51" fmla="*/ 367 h 1317"/>
                <a:gd name="T52" fmla="*/ 384 w 465"/>
                <a:gd name="T53" fmla="*/ 697 h 1317"/>
                <a:gd name="T54" fmla="*/ 429 w 465"/>
                <a:gd name="T55" fmla="*/ 741 h 1317"/>
                <a:gd name="T56" fmla="*/ 464 w 465"/>
                <a:gd name="T57" fmla="*/ 697 h 1317"/>
                <a:gd name="T58" fmla="*/ 464 w 465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7"/>
                  </a:cubicBezTo>
                  <a:cubicBezTo>
                    <a:pt x="88" y="367"/>
                    <a:pt x="88" y="367"/>
                    <a:pt x="88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32" y="1316"/>
                    <a:pt x="159" y="1316"/>
                  </a:cubicBezTo>
                  <a:cubicBezTo>
                    <a:pt x="194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0" y="1316"/>
                    <a:pt x="315" y="1316"/>
                  </a:cubicBezTo>
                  <a:cubicBezTo>
                    <a:pt x="340" y="1316"/>
                    <a:pt x="375" y="1291"/>
                    <a:pt x="375" y="1265"/>
                  </a:cubicBezTo>
                  <a:cubicBezTo>
                    <a:pt x="375" y="367"/>
                    <a:pt x="375" y="367"/>
                    <a:pt x="375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29" y="741"/>
                  </a:cubicBezTo>
                  <a:cubicBezTo>
                    <a:pt x="446" y="741"/>
                    <a:pt x="464" y="716"/>
                    <a:pt x="464" y="697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Freeform 454"/>
            <p:cNvSpPr>
              <a:spLocks noChangeArrowheads="1"/>
            </p:cNvSpPr>
            <p:nvPr/>
          </p:nvSpPr>
          <p:spPr bwMode="auto">
            <a:xfrm>
              <a:off x="2010313" y="2008201"/>
              <a:ext cx="277130" cy="798051"/>
            </a:xfrm>
            <a:custGeom>
              <a:avLst/>
              <a:gdLst>
                <a:gd name="T0" fmla="*/ 237 w 463"/>
                <a:gd name="T1" fmla="*/ 200 h 1317"/>
                <a:gd name="T2" fmla="*/ 237 w 463"/>
                <a:gd name="T3" fmla="*/ 200 h 1317"/>
                <a:gd name="T4" fmla="*/ 341 w 463"/>
                <a:gd name="T5" fmla="*/ 105 h 1317"/>
                <a:gd name="T6" fmla="*/ 237 w 463"/>
                <a:gd name="T7" fmla="*/ 0 h 1317"/>
                <a:gd name="T8" fmla="*/ 140 w 463"/>
                <a:gd name="T9" fmla="*/ 105 h 1317"/>
                <a:gd name="T10" fmla="*/ 237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6 w 463"/>
                <a:gd name="T17" fmla="*/ 244 h 1317"/>
                <a:gd name="T18" fmla="*/ 9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4 w 463"/>
                <a:gd name="T25" fmla="*/ 741 h 1317"/>
                <a:gd name="T26" fmla="*/ 79 w 463"/>
                <a:gd name="T27" fmla="*/ 697 h 1317"/>
                <a:gd name="T28" fmla="*/ 79 w 463"/>
                <a:gd name="T29" fmla="*/ 367 h 1317"/>
                <a:gd name="T30" fmla="*/ 97 w 463"/>
                <a:gd name="T31" fmla="*/ 367 h 1317"/>
                <a:gd name="T32" fmla="*/ 97 w 463"/>
                <a:gd name="T33" fmla="*/ 1265 h 1317"/>
                <a:gd name="T34" fmla="*/ 157 w 463"/>
                <a:gd name="T35" fmla="*/ 1316 h 1317"/>
                <a:gd name="T36" fmla="*/ 219 w 463"/>
                <a:gd name="T37" fmla="*/ 1265 h 1317"/>
                <a:gd name="T38" fmla="*/ 219 w 463"/>
                <a:gd name="T39" fmla="*/ 767 h 1317"/>
                <a:gd name="T40" fmla="*/ 254 w 463"/>
                <a:gd name="T41" fmla="*/ 767 h 1317"/>
                <a:gd name="T42" fmla="*/ 254 w 463"/>
                <a:gd name="T43" fmla="*/ 1265 h 1317"/>
                <a:gd name="T44" fmla="*/ 316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27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1" y="157"/>
                    <a:pt x="341" y="105"/>
                  </a:cubicBezTo>
                  <a:cubicBezTo>
                    <a:pt x="341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27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2" y="1316"/>
                    <a:pt x="157" y="1316"/>
                  </a:cubicBezTo>
                  <a:cubicBezTo>
                    <a:pt x="192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1" y="1316"/>
                    <a:pt x="316" y="1316"/>
                  </a:cubicBezTo>
                  <a:cubicBezTo>
                    <a:pt x="341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27" y="741"/>
                  </a:cubicBezTo>
                  <a:cubicBezTo>
                    <a:pt x="446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reeform 455"/>
            <p:cNvSpPr>
              <a:spLocks noChangeArrowheads="1"/>
            </p:cNvSpPr>
            <p:nvPr/>
          </p:nvSpPr>
          <p:spPr bwMode="auto">
            <a:xfrm>
              <a:off x="2470896" y="2008201"/>
              <a:ext cx="277130" cy="798051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41 w 464"/>
                <a:gd name="T5" fmla="*/ 105 h 1317"/>
                <a:gd name="T6" fmla="*/ 236 w 464"/>
                <a:gd name="T7" fmla="*/ 0 h 1317"/>
                <a:gd name="T8" fmla="*/ 141 w 464"/>
                <a:gd name="T9" fmla="*/ 105 h 1317"/>
                <a:gd name="T10" fmla="*/ 236 w 464"/>
                <a:gd name="T11" fmla="*/ 200 h 1317"/>
                <a:gd name="T12" fmla="*/ 463 w 464"/>
                <a:gd name="T13" fmla="*/ 332 h 1317"/>
                <a:gd name="T14" fmla="*/ 463 w 464"/>
                <a:gd name="T15" fmla="*/ 332 h 1317"/>
                <a:gd name="T16" fmla="*/ 376 w 464"/>
                <a:gd name="T17" fmla="*/ 244 h 1317"/>
                <a:gd name="T18" fmla="*/ 97 w 464"/>
                <a:gd name="T19" fmla="*/ 244 h 1317"/>
                <a:gd name="T20" fmla="*/ 0 w 464"/>
                <a:gd name="T21" fmla="*/ 332 h 1317"/>
                <a:gd name="T22" fmla="*/ 0 w 464"/>
                <a:gd name="T23" fmla="*/ 697 h 1317"/>
                <a:gd name="T24" fmla="*/ 44 w 464"/>
                <a:gd name="T25" fmla="*/ 741 h 1317"/>
                <a:gd name="T26" fmla="*/ 79 w 464"/>
                <a:gd name="T27" fmla="*/ 697 h 1317"/>
                <a:gd name="T28" fmla="*/ 79 w 464"/>
                <a:gd name="T29" fmla="*/ 367 h 1317"/>
                <a:gd name="T30" fmla="*/ 97 w 464"/>
                <a:gd name="T31" fmla="*/ 367 h 1317"/>
                <a:gd name="T32" fmla="*/ 97 w 464"/>
                <a:gd name="T33" fmla="*/ 1265 h 1317"/>
                <a:gd name="T34" fmla="*/ 157 w 464"/>
                <a:gd name="T35" fmla="*/ 1316 h 1317"/>
                <a:gd name="T36" fmla="*/ 219 w 464"/>
                <a:gd name="T37" fmla="*/ 1265 h 1317"/>
                <a:gd name="T38" fmla="*/ 219 w 464"/>
                <a:gd name="T39" fmla="*/ 767 h 1317"/>
                <a:gd name="T40" fmla="*/ 254 w 464"/>
                <a:gd name="T41" fmla="*/ 767 h 1317"/>
                <a:gd name="T42" fmla="*/ 254 w 464"/>
                <a:gd name="T43" fmla="*/ 1265 h 1317"/>
                <a:gd name="T44" fmla="*/ 306 w 464"/>
                <a:gd name="T45" fmla="*/ 1316 h 1317"/>
                <a:gd name="T46" fmla="*/ 368 w 464"/>
                <a:gd name="T47" fmla="*/ 1265 h 1317"/>
                <a:gd name="T48" fmla="*/ 368 w 464"/>
                <a:gd name="T49" fmla="*/ 367 h 1317"/>
                <a:gd name="T50" fmla="*/ 384 w 464"/>
                <a:gd name="T51" fmla="*/ 367 h 1317"/>
                <a:gd name="T52" fmla="*/ 384 w 464"/>
                <a:gd name="T53" fmla="*/ 697 h 1317"/>
                <a:gd name="T54" fmla="*/ 428 w 464"/>
                <a:gd name="T55" fmla="*/ 741 h 1317"/>
                <a:gd name="T56" fmla="*/ 463 w 464"/>
                <a:gd name="T57" fmla="*/ 697 h 1317"/>
                <a:gd name="T58" fmla="*/ 463 w 464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9" y="200"/>
                    <a:pt x="341" y="157"/>
                    <a:pt x="341" y="105"/>
                  </a:cubicBezTo>
                  <a:cubicBezTo>
                    <a:pt x="341" y="52"/>
                    <a:pt x="289" y="0"/>
                    <a:pt x="236" y="0"/>
                  </a:cubicBezTo>
                  <a:cubicBezTo>
                    <a:pt x="184" y="0"/>
                    <a:pt x="141" y="52"/>
                    <a:pt x="141" y="105"/>
                  </a:cubicBezTo>
                  <a:cubicBezTo>
                    <a:pt x="141" y="157"/>
                    <a:pt x="184" y="200"/>
                    <a:pt x="236" y="200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79"/>
                    <a:pt x="428" y="244"/>
                    <a:pt x="376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4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9" y="741"/>
                    <a:pt x="44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2" y="1316"/>
                    <a:pt x="157" y="1316"/>
                  </a:cubicBezTo>
                  <a:cubicBezTo>
                    <a:pt x="192" y="1316"/>
                    <a:pt x="219" y="1291"/>
                    <a:pt x="219" y="1265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65"/>
                    <a:pt x="254" y="1265"/>
                    <a:pt x="254" y="1265"/>
                  </a:cubicBezTo>
                  <a:cubicBezTo>
                    <a:pt x="254" y="1291"/>
                    <a:pt x="281" y="1316"/>
                    <a:pt x="306" y="1316"/>
                  </a:cubicBezTo>
                  <a:cubicBezTo>
                    <a:pt x="341" y="1316"/>
                    <a:pt x="368" y="1291"/>
                    <a:pt x="368" y="1265"/>
                  </a:cubicBezTo>
                  <a:cubicBezTo>
                    <a:pt x="368" y="367"/>
                    <a:pt x="368" y="367"/>
                    <a:pt x="368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3" y="741"/>
                    <a:pt x="428" y="741"/>
                  </a:cubicBezTo>
                  <a:cubicBezTo>
                    <a:pt x="446" y="741"/>
                    <a:pt x="463" y="716"/>
                    <a:pt x="463" y="697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456"/>
            <p:cNvSpPr>
              <a:spLocks noChangeArrowheads="1"/>
            </p:cNvSpPr>
            <p:nvPr/>
          </p:nvSpPr>
          <p:spPr bwMode="auto">
            <a:xfrm>
              <a:off x="2933431" y="2008201"/>
              <a:ext cx="279081" cy="798051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5 h 1317"/>
                <a:gd name="T6" fmla="*/ 235 w 463"/>
                <a:gd name="T7" fmla="*/ 0 h 1317"/>
                <a:gd name="T8" fmla="*/ 14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5 w 463"/>
                <a:gd name="T17" fmla="*/ 244 h 1317"/>
                <a:gd name="T18" fmla="*/ 96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6 w 463"/>
                <a:gd name="T31" fmla="*/ 367 h 1317"/>
                <a:gd name="T32" fmla="*/ 96 w 463"/>
                <a:gd name="T33" fmla="*/ 1265 h 1317"/>
                <a:gd name="T34" fmla="*/ 157 w 463"/>
                <a:gd name="T35" fmla="*/ 1316 h 1317"/>
                <a:gd name="T36" fmla="*/ 218 w 463"/>
                <a:gd name="T37" fmla="*/ 1265 h 1317"/>
                <a:gd name="T38" fmla="*/ 218 w 463"/>
                <a:gd name="T39" fmla="*/ 767 h 1317"/>
                <a:gd name="T40" fmla="*/ 253 w 463"/>
                <a:gd name="T41" fmla="*/ 767 h 1317"/>
                <a:gd name="T42" fmla="*/ 253 w 463"/>
                <a:gd name="T43" fmla="*/ 1265 h 1317"/>
                <a:gd name="T44" fmla="*/ 305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3 w 463"/>
                <a:gd name="T51" fmla="*/ 367 h 1317"/>
                <a:gd name="T52" fmla="*/ 383 w 463"/>
                <a:gd name="T53" fmla="*/ 697 h 1317"/>
                <a:gd name="T54" fmla="*/ 427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8" y="200"/>
                    <a:pt x="332" y="157"/>
                    <a:pt x="332" y="105"/>
                  </a:cubicBezTo>
                  <a:cubicBezTo>
                    <a:pt x="332" y="52"/>
                    <a:pt x="288" y="0"/>
                    <a:pt x="235" y="0"/>
                  </a:cubicBezTo>
                  <a:cubicBezTo>
                    <a:pt x="183" y="0"/>
                    <a:pt x="140" y="52"/>
                    <a:pt x="140" y="105"/>
                  </a:cubicBezTo>
                  <a:cubicBezTo>
                    <a:pt x="140" y="157"/>
                    <a:pt x="183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8" y="244"/>
                    <a:pt x="375" y="244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43" y="741"/>
                  </a:cubicBezTo>
                  <a:cubicBezTo>
                    <a:pt x="61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96" y="1265"/>
                    <a:pt x="96" y="1265"/>
                    <a:pt x="96" y="1265"/>
                  </a:cubicBezTo>
                  <a:cubicBezTo>
                    <a:pt x="96" y="1291"/>
                    <a:pt x="121" y="1316"/>
                    <a:pt x="157" y="1316"/>
                  </a:cubicBezTo>
                  <a:cubicBezTo>
                    <a:pt x="192" y="1316"/>
                    <a:pt x="218" y="1291"/>
                    <a:pt x="218" y="1265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53" y="767"/>
                    <a:pt x="253" y="767"/>
                    <a:pt x="253" y="767"/>
                  </a:cubicBezTo>
                  <a:cubicBezTo>
                    <a:pt x="253" y="1265"/>
                    <a:pt x="253" y="1265"/>
                    <a:pt x="253" y="1265"/>
                  </a:cubicBezTo>
                  <a:cubicBezTo>
                    <a:pt x="253" y="1291"/>
                    <a:pt x="278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697"/>
                    <a:pt x="383" y="697"/>
                    <a:pt x="383" y="697"/>
                  </a:cubicBezTo>
                  <a:cubicBezTo>
                    <a:pt x="383" y="716"/>
                    <a:pt x="402" y="741"/>
                    <a:pt x="427" y="741"/>
                  </a:cubicBezTo>
                  <a:cubicBezTo>
                    <a:pt x="445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Freeform 457"/>
            <p:cNvSpPr>
              <a:spLocks noChangeArrowheads="1"/>
            </p:cNvSpPr>
            <p:nvPr/>
          </p:nvSpPr>
          <p:spPr bwMode="auto">
            <a:xfrm>
              <a:off x="3394014" y="2008201"/>
              <a:ext cx="279081" cy="798051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5 h 1317"/>
                <a:gd name="T6" fmla="*/ 235 w 463"/>
                <a:gd name="T7" fmla="*/ 0 h 1317"/>
                <a:gd name="T8" fmla="*/ 13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75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57 w 463"/>
                <a:gd name="T35" fmla="*/ 1316 h 1317"/>
                <a:gd name="T36" fmla="*/ 218 w 463"/>
                <a:gd name="T37" fmla="*/ 1265 h 1317"/>
                <a:gd name="T38" fmla="*/ 218 w 463"/>
                <a:gd name="T39" fmla="*/ 767 h 1317"/>
                <a:gd name="T40" fmla="*/ 244 w 463"/>
                <a:gd name="T41" fmla="*/ 767 h 1317"/>
                <a:gd name="T42" fmla="*/ 244 w 463"/>
                <a:gd name="T43" fmla="*/ 1265 h 1317"/>
                <a:gd name="T44" fmla="*/ 305 w 463"/>
                <a:gd name="T45" fmla="*/ 1316 h 1317"/>
                <a:gd name="T46" fmla="*/ 367 w 463"/>
                <a:gd name="T47" fmla="*/ 1265 h 1317"/>
                <a:gd name="T48" fmla="*/ 367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2" y="157"/>
                    <a:pt x="332" y="105"/>
                  </a:cubicBezTo>
                  <a:cubicBezTo>
                    <a:pt x="332" y="52"/>
                    <a:pt x="287" y="0"/>
                    <a:pt x="235" y="0"/>
                  </a:cubicBezTo>
                  <a:cubicBezTo>
                    <a:pt x="183" y="0"/>
                    <a:pt x="130" y="52"/>
                    <a:pt x="130" y="105"/>
                  </a:cubicBezTo>
                  <a:cubicBezTo>
                    <a:pt x="130" y="157"/>
                    <a:pt x="183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7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43" y="741"/>
                  </a:cubicBezTo>
                  <a:cubicBezTo>
                    <a:pt x="62" y="741"/>
                    <a:pt x="78" y="724"/>
                    <a:pt x="78" y="697"/>
                  </a:cubicBezTo>
                  <a:cubicBezTo>
                    <a:pt x="78" y="367"/>
                    <a:pt x="78" y="367"/>
                    <a:pt x="78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92" y="1316"/>
                    <a:pt x="218" y="1291"/>
                    <a:pt x="218" y="1265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0" y="741"/>
                    <a:pt x="419" y="741"/>
                  </a:cubicBezTo>
                  <a:cubicBezTo>
                    <a:pt x="445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458"/>
            <p:cNvSpPr>
              <a:spLocks noChangeArrowheads="1"/>
            </p:cNvSpPr>
            <p:nvPr/>
          </p:nvSpPr>
          <p:spPr bwMode="auto">
            <a:xfrm>
              <a:off x="3854597" y="2008201"/>
              <a:ext cx="279081" cy="798051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0 w 463"/>
                <a:gd name="T5" fmla="*/ 105 h 1317"/>
                <a:gd name="T6" fmla="*/ 235 w 463"/>
                <a:gd name="T7" fmla="*/ 0 h 1317"/>
                <a:gd name="T8" fmla="*/ 130 w 463"/>
                <a:gd name="T9" fmla="*/ 105 h 1317"/>
                <a:gd name="T10" fmla="*/ 235 w 463"/>
                <a:gd name="T11" fmla="*/ 200 h 1317"/>
                <a:gd name="T12" fmla="*/ 462 w 463"/>
                <a:gd name="T13" fmla="*/ 332 h 1317"/>
                <a:gd name="T14" fmla="*/ 462 w 463"/>
                <a:gd name="T15" fmla="*/ 332 h 1317"/>
                <a:gd name="T16" fmla="*/ 366 w 463"/>
                <a:gd name="T17" fmla="*/ 244 h 1317"/>
                <a:gd name="T18" fmla="*/ 87 w 463"/>
                <a:gd name="T19" fmla="*/ 244 h 1317"/>
                <a:gd name="T20" fmla="*/ 0 w 463"/>
                <a:gd name="T21" fmla="*/ 332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7 h 1317"/>
                <a:gd name="T30" fmla="*/ 95 w 463"/>
                <a:gd name="T31" fmla="*/ 367 h 1317"/>
                <a:gd name="T32" fmla="*/ 95 w 463"/>
                <a:gd name="T33" fmla="*/ 1265 h 1317"/>
                <a:gd name="T34" fmla="*/ 157 w 463"/>
                <a:gd name="T35" fmla="*/ 1316 h 1317"/>
                <a:gd name="T36" fmla="*/ 217 w 463"/>
                <a:gd name="T37" fmla="*/ 1265 h 1317"/>
                <a:gd name="T38" fmla="*/ 217 w 463"/>
                <a:gd name="T39" fmla="*/ 767 h 1317"/>
                <a:gd name="T40" fmla="*/ 244 w 463"/>
                <a:gd name="T41" fmla="*/ 767 h 1317"/>
                <a:gd name="T42" fmla="*/ 244 w 463"/>
                <a:gd name="T43" fmla="*/ 1265 h 1317"/>
                <a:gd name="T44" fmla="*/ 305 w 463"/>
                <a:gd name="T45" fmla="*/ 1316 h 1317"/>
                <a:gd name="T46" fmla="*/ 366 w 463"/>
                <a:gd name="T47" fmla="*/ 1265 h 1317"/>
                <a:gd name="T48" fmla="*/ 366 w 463"/>
                <a:gd name="T49" fmla="*/ 367 h 1317"/>
                <a:gd name="T50" fmla="*/ 384 w 463"/>
                <a:gd name="T51" fmla="*/ 367 h 1317"/>
                <a:gd name="T52" fmla="*/ 384 w 463"/>
                <a:gd name="T53" fmla="*/ 697 h 1317"/>
                <a:gd name="T54" fmla="*/ 419 w 463"/>
                <a:gd name="T55" fmla="*/ 741 h 1317"/>
                <a:gd name="T56" fmla="*/ 462 w 463"/>
                <a:gd name="T57" fmla="*/ 697 h 1317"/>
                <a:gd name="T58" fmla="*/ 462 w 463"/>
                <a:gd name="T59" fmla="*/ 332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0" y="157"/>
                    <a:pt x="330" y="105"/>
                  </a:cubicBezTo>
                  <a:cubicBezTo>
                    <a:pt x="330" y="52"/>
                    <a:pt x="287" y="0"/>
                    <a:pt x="235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0"/>
                    <a:pt x="235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43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5" y="367"/>
                    <a:pt x="95" y="367"/>
                    <a:pt x="95" y="367"/>
                  </a:cubicBezTo>
                  <a:cubicBezTo>
                    <a:pt x="95" y="1265"/>
                    <a:pt x="95" y="1265"/>
                    <a:pt x="95" y="1265"/>
                  </a:cubicBezTo>
                  <a:cubicBezTo>
                    <a:pt x="95" y="1291"/>
                    <a:pt x="122" y="1316"/>
                    <a:pt x="157" y="1316"/>
                  </a:cubicBezTo>
                  <a:cubicBezTo>
                    <a:pt x="192" y="1316"/>
                    <a:pt x="217" y="1291"/>
                    <a:pt x="217" y="1265"/>
                  </a:cubicBezTo>
                  <a:cubicBezTo>
                    <a:pt x="217" y="767"/>
                    <a:pt x="217" y="767"/>
                    <a:pt x="217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65"/>
                    <a:pt x="244" y="1265"/>
                    <a:pt x="244" y="1265"/>
                  </a:cubicBezTo>
                  <a:cubicBezTo>
                    <a:pt x="244" y="1291"/>
                    <a:pt x="270" y="1316"/>
                    <a:pt x="305" y="1316"/>
                  </a:cubicBezTo>
                  <a:cubicBezTo>
                    <a:pt x="341" y="1316"/>
                    <a:pt x="366" y="1291"/>
                    <a:pt x="366" y="1265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1" y="741"/>
                    <a:pt x="419" y="741"/>
                  </a:cubicBezTo>
                  <a:cubicBezTo>
                    <a:pt x="444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460"/>
            <p:cNvSpPr>
              <a:spLocks noChangeArrowheads="1"/>
            </p:cNvSpPr>
            <p:nvPr/>
          </p:nvSpPr>
          <p:spPr bwMode="auto">
            <a:xfrm>
              <a:off x="4775764" y="2008201"/>
              <a:ext cx="279081" cy="798051"/>
            </a:xfrm>
            <a:custGeom>
              <a:avLst/>
              <a:gdLst>
                <a:gd name="T0" fmla="*/ 136240 w 465"/>
                <a:gd name="T1" fmla="*/ 121192 h 1317"/>
                <a:gd name="T2" fmla="*/ 136240 w 465"/>
                <a:gd name="T3" fmla="*/ 121192 h 1317"/>
                <a:gd name="T4" fmla="*/ 199258 w 465"/>
                <a:gd name="T5" fmla="*/ 63626 h 1317"/>
                <a:gd name="T6" fmla="*/ 136240 w 465"/>
                <a:gd name="T7" fmla="*/ 0 h 1317"/>
                <a:gd name="T8" fmla="*/ 79223 w 465"/>
                <a:gd name="T9" fmla="*/ 63626 h 1317"/>
                <a:gd name="T10" fmla="*/ 136240 w 465"/>
                <a:gd name="T11" fmla="*/ 121192 h 1317"/>
                <a:gd name="T12" fmla="*/ 278481 w 465"/>
                <a:gd name="T13" fmla="*/ 201179 h 1317"/>
                <a:gd name="T14" fmla="*/ 278481 w 465"/>
                <a:gd name="T15" fmla="*/ 201179 h 1317"/>
                <a:gd name="T16" fmla="*/ 220264 w 465"/>
                <a:gd name="T17" fmla="*/ 147855 h 1317"/>
                <a:gd name="T18" fmla="*/ 52815 w 465"/>
                <a:gd name="T19" fmla="*/ 147855 h 1317"/>
                <a:gd name="T20" fmla="*/ 0 w 465"/>
                <a:gd name="T21" fmla="*/ 201179 h 1317"/>
                <a:gd name="T22" fmla="*/ 0 w 465"/>
                <a:gd name="T23" fmla="*/ 422355 h 1317"/>
                <a:gd name="T24" fmla="*/ 21006 w 465"/>
                <a:gd name="T25" fmla="*/ 449017 h 1317"/>
                <a:gd name="T26" fmla="*/ 48014 w 465"/>
                <a:gd name="T27" fmla="*/ 422355 h 1317"/>
                <a:gd name="T28" fmla="*/ 48014 w 465"/>
                <a:gd name="T29" fmla="*/ 222388 h 1317"/>
                <a:gd name="T30" fmla="*/ 58217 w 465"/>
                <a:gd name="T31" fmla="*/ 222388 h 1317"/>
                <a:gd name="T32" fmla="*/ 58217 w 465"/>
                <a:gd name="T33" fmla="*/ 766541 h 1317"/>
                <a:gd name="T34" fmla="*/ 94828 w 465"/>
                <a:gd name="T35" fmla="*/ 797445 h 1317"/>
                <a:gd name="T36" fmla="*/ 126037 w 465"/>
                <a:gd name="T37" fmla="*/ 766541 h 1317"/>
                <a:gd name="T38" fmla="*/ 126037 w 465"/>
                <a:gd name="T39" fmla="*/ 464772 h 1317"/>
                <a:gd name="T40" fmla="*/ 147043 w 465"/>
                <a:gd name="T41" fmla="*/ 464772 h 1317"/>
                <a:gd name="T42" fmla="*/ 147043 w 465"/>
                <a:gd name="T43" fmla="*/ 766541 h 1317"/>
                <a:gd name="T44" fmla="*/ 183053 w 465"/>
                <a:gd name="T45" fmla="*/ 797445 h 1317"/>
                <a:gd name="T46" fmla="*/ 220264 w 465"/>
                <a:gd name="T47" fmla="*/ 766541 h 1317"/>
                <a:gd name="T48" fmla="*/ 220264 w 465"/>
                <a:gd name="T49" fmla="*/ 222388 h 1317"/>
                <a:gd name="T50" fmla="*/ 230467 w 465"/>
                <a:gd name="T51" fmla="*/ 222388 h 1317"/>
                <a:gd name="T52" fmla="*/ 230467 w 465"/>
                <a:gd name="T53" fmla="*/ 422355 h 1317"/>
                <a:gd name="T54" fmla="*/ 251473 w 465"/>
                <a:gd name="T55" fmla="*/ 449017 h 1317"/>
                <a:gd name="T56" fmla="*/ 278481 w 465"/>
                <a:gd name="T57" fmla="*/ 422355 h 1317"/>
                <a:gd name="T58" fmla="*/ 278481 w 465"/>
                <a:gd name="T59" fmla="*/ 201179 h 13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5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79"/>
                    <a:pt x="419" y="244"/>
                    <a:pt x="367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80" y="724"/>
                    <a:pt x="80" y="697"/>
                  </a:cubicBezTo>
                  <a:cubicBezTo>
                    <a:pt x="80" y="367"/>
                    <a:pt x="80" y="367"/>
                    <a:pt x="80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3" y="1316"/>
                    <a:pt x="158" y="1316"/>
                  </a:cubicBezTo>
                  <a:cubicBezTo>
                    <a:pt x="183" y="1316"/>
                    <a:pt x="210" y="1291"/>
                    <a:pt x="210" y="1265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65"/>
                    <a:pt x="245" y="1265"/>
                    <a:pt x="245" y="1265"/>
                  </a:cubicBezTo>
                  <a:cubicBezTo>
                    <a:pt x="245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19" y="741"/>
                  </a:cubicBezTo>
                  <a:cubicBezTo>
                    <a:pt x="445" y="741"/>
                    <a:pt x="464" y="716"/>
                    <a:pt x="464" y="697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Freeform 461"/>
            <p:cNvSpPr>
              <a:spLocks noChangeArrowheads="1"/>
            </p:cNvSpPr>
            <p:nvPr/>
          </p:nvSpPr>
          <p:spPr bwMode="auto">
            <a:xfrm>
              <a:off x="5236347" y="2008201"/>
              <a:ext cx="279081" cy="798051"/>
            </a:xfrm>
            <a:custGeom>
              <a:avLst/>
              <a:gdLst>
                <a:gd name="T0" fmla="*/ 136828 w 463"/>
                <a:gd name="T1" fmla="*/ 121192 h 1317"/>
                <a:gd name="T2" fmla="*/ 136828 w 463"/>
                <a:gd name="T3" fmla="*/ 121192 h 1317"/>
                <a:gd name="T4" fmla="*/ 200119 w 463"/>
                <a:gd name="T5" fmla="*/ 63626 h 1317"/>
                <a:gd name="T6" fmla="*/ 136828 w 463"/>
                <a:gd name="T7" fmla="*/ 0 h 1317"/>
                <a:gd name="T8" fmla="*/ 79565 w 463"/>
                <a:gd name="T9" fmla="*/ 63626 h 1317"/>
                <a:gd name="T10" fmla="*/ 136828 w 463"/>
                <a:gd name="T11" fmla="*/ 121192 h 1317"/>
                <a:gd name="T12" fmla="*/ 278478 w 463"/>
                <a:gd name="T13" fmla="*/ 201179 h 1317"/>
                <a:gd name="T14" fmla="*/ 278478 w 463"/>
                <a:gd name="T15" fmla="*/ 201179 h 1317"/>
                <a:gd name="T16" fmla="*/ 221215 w 463"/>
                <a:gd name="T17" fmla="*/ 147855 h 1317"/>
                <a:gd name="T18" fmla="*/ 53646 w 463"/>
                <a:gd name="T19" fmla="*/ 147855 h 1317"/>
                <a:gd name="T20" fmla="*/ 0 w 463"/>
                <a:gd name="T21" fmla="*/ 201179 h 1317"/>
                <a:gd name="T22" fmla="*/ 0 w 463"/>
                <a:gd name="T23" fmla="*/ 422355 h 1317"/>
                <a:gd name="T24" fmla="*/ 21097 w 463"/>
                <a:gd name="T25" fmla="*/ 449017 h 1317"/>
                <a:gd name="T26" fmla="*/ 47619 w 463"/>
                <a:gd name="T27" fmla="*/ 422355 h 1317"/>
                <a:gd name="T28" fmla="*/ 47619 w 463"/>
                <a:gd name="T29" fmla="*/ 222388 h 1317"/>
                <a:gd name="T30" fmla="*/ 58468 w 463"/>
                <a:gd name="T31" fmla="*/ 222388 h 1317"/>
                <a:gd name="T32" fmla="*/ 58468 w 463"/>
                <a:gd name="T33" fmla="*/ 766541 h 1317"/>
                <a:gd name="T34" fmla="*/ 89812 w 463"/>
                <a:gd name="T35" fmla="*/ 797445 h 1317"/>
                <a:gd name="T36" fmla="*/ 126581 w 463"/>
                <a:gd name="T37" fmla="*/ 766541 h 1317"/>
                <a:gd name="T38" fmla="*/ 126581 w 463"/>
                <a:gd name="T39" fmla="*/ 464772 h 1317"/>
                <a:gd name="T40" fmla="*/ 147678 w 463"/>
                <a:gd name="T41" fmla="*/ 464772 h 1317"/>
                <a:gd name="T42" fmla="*/ 147678 w 463"/>
                <a:gd name="T43" fmla="*/ 766541 h 1317"/>
                <a:gd name="T44" fmla="*/ 183844 w 463"/>
                <a:gd name="T45" fmla="*/ 797445 h 1317"/>
                <a:gd name="T46" fmla="*/ 221215 w 463"/>
                <a:gd name="T47" fmla="*/ 766541 h 1317"/>
                <a:gd name="T48" fmla="*/ 221215 w 463"/>
                <a:gd name="T49" fmla="*/ 222388 h 1317"/>
                <a:gd name="T50" fmla="*/ 226640 w 463"/>
                <a:gd name="T51" fmla="*/ 222388 h 1317"/>
                <a:gd name="T52" fmla="*/ 226640 w 463"/>
                <a:gd name="T53" fmla="*/ 422355 h 1317"/>
                <a:gd name="T54" fmla="*/ 252559 w 463"/>
                <a:gd name="T55" fmla="*/ 449017 h 1317"/>
                <a:gd name="T56" fmla="*/ 278478 w 463"/>
                <a:gd name="T57" fmla="*/ 422355 h 1317"/>
                <a:gd name="T58" fmla="*/ 278478 w 463"/>
                <a:gd name="T59" fmla="*/ 201179 h 13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79"/>
                    <a:pt x="419" y="244"/>
                    <a:pt x="367" y="244"/>
                  </a:cubicBezTo>
                  <a:cubicBezTo>
                    <a:pt x="89" y="244"/>
                    <a:pt x="89" y="244"/>
                    <a:pt x="89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79" y="724"/>
                    <a:pt x="79" y="697"/>
                  </a:cubicBezTo>
                  <a:cubicBezTo>
                    <a:pt x="79" y="367"/>
                    <a:pt x="79" y="367"/>
                    <a:pt x="79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4" y="1316"/>
                    <a:pt x="149" y="1316"/>
                  </a:cubicBezTo>
                  <a:cubicBezTo>
                    <a:pt x="184" y="1316"/>
                    <a:pt x="210" y="1291"/>
                    <a:pt x="210" y="1265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65"/>
                    <a:pt x="245" y="1265"/>
                    <a:pt x="245" y="1265"/>
                  </a:cubicBezTo>
                  <a:cubicBezTo>
                    <a:pt x="245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76" y="367"/>
                    <a:pt x="376" y="367"/>
                    <a:pt x="376" y="367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716"/>
                    <a:pt x="392" y="741"/>
                    <a:pt x="419" y="741"/>
                  </a:cubicBezTo>
                  <a:cubicBezTo>
                    <a:pt x="446" y="741"/>
                    <a:pt x="462" y="716"/>
                    <a:pt x="462" y="697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98924" y="2145870"/>
              <a:ext cx="1200249" cy="552828"/>
            </a:xfrm>
            <a:prstGeom prst="rect">
              <a:avLst/>
            </a:prstGeom>
            <a:noFill/>
          </p:spPr>
          <p:txBody>
            <a:bodyPr>
              <a:normAutofit lnSpcReduction="10000"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kern="0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8</a:t>
              </a:r>
              <a:r>
                <a:rPr lang="en-US" sz="2100" b="1" kern="0" dirty="0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0</a:t>
              </a:r>
              <a:r>
                <a:rPr lang="en-US" sz="2100" b="1" kern="0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79" name="Freeform 460"/>
            <p:cNvSpPr>
              <a:spLocks noChangeArrowheads="1"/>
            </p:cNvSpPr>
            <p:nvPr/>
          </p:nvSpPr>
          <p:spPr bwMode="auto">
            <a:xfrm>
              <a:off x="4338600" y="2003899"/>
              <a:ext cx="279081" cy="798051"/>
            </a:xfrm>
            <a:custGeom>
              <a:avLst/>
              <a:gdLst>
                <a:gd name="T0" fmla="*/ 136240 w 465"/>
                <a:gd name="T1" fmla="*/ 121192 h 1317"/>
                <a:gd name="T2" fmla="*/ 136240 w 465"/>
                <a:gd name="T3" fmla="*/ 121192 h 1317"/>
                <a:gd name="T4" fmla="*/ 199258 w 465"/>
                <a:gd name="T5" fmla="*/ 63626 h 1317"/>
                <a:gd name="T6" fmla="*/ 136240 w 465"/>
                <a:gd name="T7" fmla="*/ 0 h 1317"/>
                <a:gd name="T8" fmla="*/ 79223 w 465"/>
                <a:gd name="T9" fmla="*/ 63626 h 1317"/>
                <a:gd name="T10" fmla="*/ 136240 w 465"/>
                <a:gd name="T11" fmla="*/ 121192 h 1317"/>
                <a:gd name="T12" fmla="*/ 278481 w 465"/>
                <a:gd name="T13" fmla="*/ 201179 h 1317"/>
                <a:gd name="T14" fmla="*/ 278481 w 465"/>
                <a:gd name="T15" fmla="*/ 201179 h 1317"/>
                <a:gd name="T16" fmla="*/ 220264 w 465"/>
                <a:gd name="T17" fmla="*/ 147855 h 1317"/>
                <a:gd name="T18" fmla="*/ 52815 w 465"/>
                <a:gd name="T19" fmla="*/ 147855 h 1317"/>
                <a:gd name="T20" fmla="*/ 0 w 465"/>
                <a:gd name="T21" fmla="*/ 201179 h 1317"/>
                <a:gd name="T22" fmla="*/ 0 w 465"/>
                <a:gd name="T23" fmla="*/ 422355 h 1317"/>
                <a:gd name="T24" fmla="*/ 21006 w 465"/>
                <a:gd name="T25" fmla="*/ 449017 h 1317"/>
                <a:gd name="T26" fmla="*/ 48014 w 465"/>
                <a:gd name="T27" fmla="*/ 422355 h 1317"/>
                <a:gd name="T28" fmla="*/ 48014 w 465"/>
                <a:gd name="T29" fmla="*/ 222388 h 1317"/>
                <a:gd name="T30" fmla="*/ 58217 w 465"/>
                <a:gd name="T31" fmla="*/ 222388 h 1317"/>
                <a:gd name="T32" fmla="*/ 58217 w 465"/>
                <a:gd name="T33" fmla="*/ 766541 h 1317"/>
                <a:gd name="T34" fmla="*/ 94828 w 465"/>
                <a:gd name="T35" fmla="*/ 797445 h 1317"/>
                <a:gd name="T36" fmla="*/ 126037 w 465"/>
                <a:gd name="T37" fmla="*/ 766541 h 1317"/>
                <a:gd name="T38" fmla="*/ 126037 w 465"/>
                <a:gd name="T39" fmla="*/ 464772 h 1317"/>
                <a:gd name="T40" fmla="*/ 147043 w 465"/>
                <a:gd name="T41" fmla="*/ 464772 h 1317"/>
                <a:gd name="T42" fmla="*/ 147043 w 465"/>
                <a:gd name="T43" fmla="*/ 766541 h 1317"/>
                <a:gd name="T44" fmla="*/ 183053 w 465"/>
                <a:gd name="T45" fmla="*/ 797445 h 1317"/>
                <a:gd name="T46" fmla="*/ 220264 w 465"/>
                <a:gd name="T47" fmla="*/ 766541 h 1317"/>
                <a:gd name="T48" fmla="*/ 220264 w 465"/>
                <a:gd name="T49" fmla="*/ 222388 h 1317"/>
                <a:gd name="T50" fmla="*/ 230467 w 465"/>
                <a:gd name="T51" fmla="*/ 222388 h 1317"/>
                <a:gd name="T52" fmla="*/ 230467 w 465"/>
                <a:gd name="T53" fmla="*/ 422355 h 1317"/>
                <a:gd name="T54" fmla="*/ 251473 w 465"/>
                <a:gd name="T55" fmla="*/ 449017 h 1317"/>
                <a:gd name="T56" fmla="*/ 278481 w 465"/>
                <a:gd name="T57" fmla="*/ 422355 h 1317"/>
                <a:gd name="T58" fmla="*/ 278481 w 465"/>
                <a:gd name="T59" fmla="*/ 201179 h 13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5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79"/>
                    <a:pt x="419" y="244"/>
                    <a:pt x="367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35" y="244"/>
                    <a:pt x="0" y="279"/>
                    <a:pt x="0" y="332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80" y="724"/>
                    <a:pt x="80" y="697"/>
                  </a:cubicBezTo>
                  <a:cubicBezTo>
                    <a:pt x="80" y="367"/>
                    <a:pt x="80" y="367"/>
                    <a:pt x="80" y="367"/>
                  </a:cubicBezTo>
                  <a:cubicBezTo>
                    <a:pt x="97" y="367"/>
                    <a:pt x="97" y="367"/>
                    <a:pt x="97" y="367"/>
                  </a:cubicBezTo>
                  <a:cubicBezTo>
                    <a:pt x="97" y="1265"/>
                    <a:pt x="97" y="1265"/>
                    <a:pt x="97" y="1265"/>
                  </a:cubicBezTo>
                  <a:cubicBezTo>
                    <a:pt x="97" y="1291"/>
                    <a:pt x="123" y="1316"/>
                    <a:pt x="158" y="1316"/>
                  </a:cubicBezTo>
                  <a:cubicBezTo>
                    <a:pt x="183" y="1316"/>
                    <a:pt x="210" y="1291"/>
                    <a:pt x="210" y="1265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65"/>
                    <a:pt x="245" y="1265"/>
                    <a:pt x="245" y="1265"/>
                  </a:cubicBezTo>
                  <a:cubicBezTo>
                    <a:pt x="245" y="1291"/>
                    <a:pt x="270" y="1316"/>
                    <a:pt x="305" y="1316"/>
                  </a:cubicBezTo>
                  <a:cubicBezTo>
                    <a:pt x="340" y="1316"/>
                    <a:pt x="367" y="1291"/>
                    <a:pt x="367" y="1265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84" y="367"/>
                    <a:pt x="384" y="367"/>
                    <a:pt x="384" y="367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6"/>
                    <a:pt x="402" y="741"/>
                    <a:pt x="419" y="741"/>
                  </a:cubicBezTo>
                  <a:cubicBezTo>
                    <a:pt x="445" y="741"/>
                    <a:pt x="464" y="716"/>
                    <a:pt x="464" y="697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rgbClr val="C6D9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0" name="Group 58"/>
          <p:cNvGrpSpPr>
            <a:grpSpLocks/>
          </p:cNvGrpSpPr>
          <p:nvPr/>
        </p:nvGrpSpPr>
        <p:grpSpPr bwMode="auto">
          <a:xfrm>
            <a:off x="0" y="2868613"/>
            <a:ext cx="4648200" cy="600075"/>
            <a:chOff x="-198924" y="2908032"/>
            <a:chExt cx="5714352" cy="813561"/>
          </a:xfrm>
        </p:grpSpPr>
        <p:sp>
          <p:nvSpPr>
            <p:cNvPr id="81" name="Freeform 462"/>
            <p:cNvSpPr>
              <a:spLocks noChangeArrowheads="1"/>
            </p:cNvSpPr>
            <p:nvPr/>
          </p:nvSpPr>
          <p:spPr bwMode="auto">
            <a:xfrm>
              <a:off x="1093050" y="2908032"/>
              <a:ext cx="279083" cy="798494"/>
            </a:xfrm>
            <a:custGeom>
              <a:avLst/>
              <a:gdLst>
                <a:gd name="T0" fmla="*/ 227 w 463"/>
                <a:gd name="T1" fmla="*/ 201 h 1318"/>
                <a:gd name="T2" fmla="*/ 227 w 463"/>
                <a:gd name="T3" fmla="*/ 201 h 1318"/>
                <a:gd name="T4" fmla="*/ 332 w 463"/>
                <a:gd name="T5" fmla="*/ 105 h 1318"/>
                <a:gd name="T6" fmla="*/ 227 w 463"/>
                <a:gd name="T7" fmla="*/ 0 h 1318"/>
                <a:gd name="T8" fmla="*/ 130 w 463"/>
                <a:gd name="T9" fmla="*/ 105 h 1318"/>
                <a:gd name="T10" fmla="*/ 227 w 463"/>
                <a:gd name="T11" fmla="*/ 201 h 1318"/>
                <a:gd name="T12" fmla="*/ 462 w 463"/>
                <a:gd name="T13" fmla="*/ 331 h 1318"/>
                <a:gd name="T14" fmla="*/ 462 w 463"/>
                <a:gd name="T15" fmla="*/ 331 h 1318"/>
                <a:gd name="T16" fmla="*/ 365 w 463"/>
                <a:gd name="T17" fmla="*/ 244 h 1318"/>
                <a:gd name="T18" fmla="*/ 87 w 463"/>
                <a:gd name="T19" fmla="*/ 244 h 1318"/>
                <a:gd name="T20" fmla="*/ 0 w 463"/>
                <a:gd name="T21" fmla="*/ 331 h 1318"/>
                <a:gd name="T22" fmla="*/ 0 w 463"/>
                <a:gd name="T23" fmla="*/ 698 h 1318"/>
                <a:gd name="T24" fmla="*/ 35 w 463"/>
                <a:gd name="T25" fmla="*/ 741 h 1318"/>
                <a:gd name="T26" fmla="*/ 78 w 463"/>
                <a:gd name="T27" fmla="*/ 698 h 1318"/>
                <a:gd name="T28" fmla="*/ 78 w 463"/>
                <a:gd name="T29" fmla="*/ 366 h 1318"/>
                <a:gd name="T30" fmla="*/ 95 w 463"/>
                <a:gd name="T31" fmla="*/ 366 h 1318"/>
                <a:gd name="T32" fmla="*/ 95 w 463"/>
                <a:gd name="T33" fmla="*/ 1257 h 1318"/>
                <a:gd name="T34" fmla="*/ 148 w 463"/>
                <a:gd name="T35" fmla="*/ 1317 h 1318"/>
                <a:gd name="T36" fmla="*/ 208 w 463"/>
                <a:gd name="T37" fmla="*/ 1257 h 1318"/>
                <a:gd name="T38" fmla="*/ 208 w 463"/>
                <a:gd name="T39" fmla="*/ 768 h 1318"/>
                <a:gd name="T40" fmla="*/ 243 w 463"/>
                <a:gd name="T41" fmla="*/ 768 h 1318"/>
                <a:gd name="T42" fmla="*/ 243 w 463"/>
                <a:gd name="T43" fmla="*/ 1257 h 1318"/>
                <a:gd name="T44" fmla="*/ 305 w 463"/>
                <a:gd name="T45" fmla="*/ 1317 h 1318"/>
                <a:gd name="T46" fmla="*/ 365 w 463"/>
                <a:gd name="T47" fmla="*/ 1257 h 1318"/>
                <a:gd name="T48" fmla="*/ 365 w 463"/>
                <a:gd name="T49" fmla="*/ 366 h 1318"/>
                <a:gd name="T50" fmla="*/ 375 w 463"/>
                <a:gd name="T51" fmla="*/ 366 h 1318"/>
                <a:gd name="T52" fmla="*/ 375 w 463"/>
                <a:gd name="T53" fmla="*/ 698 h 1318"/>
                <a:gd name="T54" fmla="*/ 419 w 463"/>
                <a:gd name="T55" fmla="*/ 733 h 1318"/>
                <a:gd name="T56" fmla="*/ 462 w 463"/>
                <a:gd name="T57" fmla="*/ 698 h 1318"/>
                <a:gd name="T58" fmla="*/ 462 w 463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8">
                  <a:moveTo>
                    <a:pt x="227" y="201"/>
                  </a:moveTo>
                  <a:lnTo>
                    <a:pt x="227" y="201"/>
                  </a:lnTo>
                  <a:cubicBezTo>
                    <a:pt x="287" y="201"/>
                    <a:pt x="332" y="157"/>
                    <a:pt x="332" y="105"/>
                  </a:cubicBezTo>
                  <a:cubicBezTo>
                    <a:pt x="332" y="52"/>
                    <a:pt x="287" y="0"/>
                    <a:pt x="227" y="0"/>
                  </a:cubicBezTo>
                  <a:cubicBezTo>
                    <a:pt x="173" y="0"/>
                    <a:pt x="130" y="52"/>
                    <a:pt x="130" y="105"/>
                  </a:cubicBezTo>
                  <a:cubicBezTo>
                    <a:pt x="130" y="157"/>
                    <a:pt x="173" y="201"/>
                    <a:pt x="22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5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6" y="741"/>
                    <a:pt x="35" y="741"/>
                  </a:cubicBezTo>
                  <a:cubicBezTo>
                    <a:pt x="60" y="741"/>
                    <a:pt x="78" y="724"/>
                    <a:pt x="78" y="698"/>
                  </a:cubicBezTo>
                  <a:cubicBezTo>
                    <a:pt x="78" y="366"/>
                    <a:pt x="78" y="366"/>
                    <a:pt x="78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48" y="1317"/>
                  </a:cubicBezTo>
                  <a:cubicBezTo>
                    <a:pt x="183" y="1317"/>
                    <a:pt x="208" y="1292"/>
                    <a:pt x="208" y="1257"/>
                  </a:cubicBezTo>
                  <a:cubicBezTo>
                    <a:pt x="208" y="768"/>
                    <a:pt x="208" y="768"/>
                    <a:pt x="208" y="768"/>
                  </a:cubicBezTo>
                  <a:cubicBezTo>
                    <a:pt x="243" y="768"/>
                    <a:pt x="243" y="768"/>
                    <a:pt x="243" y="768"/>
                  </a:cubicBezTo>
                  <a:cubicBezTo>
                    <a:pt x="243" y="1257"/>
                    <a:pt x="243" y="1257"/>
                    <a:pt x="243" y="1257"/>
                  </a:cubicBezTo>
                  <a:cubicBezTo>
                    <a:pt x="243" y="1292"/>
                    <a:pt x="270" y="1317"/>
                    <a:pt x="305" y="1317"/>
                  </a:cubicBezTo>
                  <a:cubicBezTo>
                    <a:pt x="340" y="1317"/>
                    <a:pt x="365" y="1292"/>
                    <a:pt x="365" y="1257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75" y="698"/>
                    <a:pt x="375" y="698"/>
                    <a:pt x="375" y="698"/>
                  </a:cubicBezTo>
                  <a:cubicBezTo>
                    <a:pt x="375" y="714"/>
                    <a:pt x="400" y="733"/>
                    <a:pt x="419" y="733"/>
                  </a:cubicBezTo>
                  <a:cubicBezTo>
                    <a:pt x="444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463"/>
            <p:cNvSpPr>
              <a:spLocks noChangeArrowheads="1"/>
            </p:cNvSpPr>
            <p:nvPr/>
          </p:nvSpPr>
          <p:spPr bwMode="auto">
            <a:xfrm>
              <a:off x="1549730" y="2908032"/>
              <a:ext cx="277130" cy="798494"/>
            </a:xfrm>
            <a:custGeom>
              <a:avLst/>
              <a:gdLst>
                <a:gd name="T0" fmla="*/ 237 w 465"/>
                <a:gd name="T1" fmla="*/ 201 h 1318"/>
                <a:gd name="T2" fmla="*/ 237 w 465"/>
                <a:gd name="T3" fmla="*/ 201 h 1318"/>
                <a:gd name="T4" fmla="*/ 340 w 465"/>
                <a:gd name="T5" fmla="*/ 105 h 1318"/>
                <a:gd name="T6" fmla="*/ 237 w 465"/>
                <a:gd name="T7" fmla="*/ 0 h 1318"/>
                <a:gd name="T8" fmla="*/ 140 w 465"/>
                <a:gd name="T9" fmla="*/ 105 h 1318"/>
                <a:gd name="T10" fmla="*/ 23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75 w 465"/>
                <a:gd name="T17" fmla="*/ 244 h 1318"/>
                <a:gd name="T18" fmla="*/ 97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45 w 465"/>
                <a:gd name="T25" fmla="*/ 741 h 1318"/>
                <a:gd name="T26" fmla="*/ 88 w 465"/>
                <a:gd name="T27" fmla="*/ 698 h 1318"/>
                <a:gd name="T28" fmla="*/ 88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9 w 465"/>
                <a:gd name="T35" fmla="*/ 1317 h 1318"/>
                <a:gd name="T36" fmla="*/ 219 w 465"/>
                <a:gd name="T37" fmla="*/ 1257 h 1318"/>
                <a:gd name="T38" fmla="*/ 219 w 465"/>
                <a:gd name="T39" fmla="*/ 768 h 1318"/>
                <a:gd name="T40" fmla="*/ 254 w 465"/>
                <a:gd name="T41" fmla="*/ 768 h 1318"/>
                <a:gd name="T42" fmla="*/ 254 w 465"/>
                <a:gd name="T43" fmla="*/ 1257 h 1318"/>
                <a:gd name="T44" fmla="*/ 315 w 465"/>
                <a:gd name="T45" fmla="*/ 1317 h 1318"/>
                <a:gd name="T46" fmla="*/ 375 w 465"/>
                <a:gd name="T47" fmla="*/ 1257 h 1318"/>
                <a:gd name="T48" fmla="*/ 375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2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8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7"/>
                    <a:pt x="159" y="1317"/>
                  </a:cubicBezTo>
                  <a:cubicBezTo>
                    <a:pt x="194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7"/>
                    <a:pt x="315" y="1317"/>
                  </a:cubicBezTo>
                  <a:cubicBezTo>
                    <a:pt x="340" y="1317"/>
                    <a:pt x="375" y="1292"/>
                    <a:pt x="375" y="1257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9" y="733"/>
                  </a:cubicBezTo>
                  <a:cubicBezTo>
                    <a:pt x="446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469"/>
            <p:cNvSpPr>
              <a:spLocks noChangeArrowheads="1"/>
            </p:cNvSpPr>
            <p:nvPr/>
          </p:nvSpPr>
          <p:spPr bwMode="auto">
            <a:xfrm>
              <a:off x="4315180" y="2908032"/>
              <a:ext cx="279081" cy="798494"/>
            </a:xfrm>
            <a:custGeom>
              <a:avLst/>
              <a:gdLst>
                <a:gd name="T0" fmla="*/ 141946 w 464"/>
                <a:gd name="T1" fmla="*/ 121773 h 1318"/>
                <a:gd name="T2" fmla="*/ 141946 w 464"/>
                <a:gd name="T3" fmla="*/ 121773 h 1318"/>
                <a:gd name="T4" fmla="*/ 199086 w 464"/>
                <a:gd name="T5" fmla="*/ 63613 h 1318"/>
                <a:gd name="T6" fmla="*/ 141946 w 464"/>
                <a:gd name="T7" fmla="*/ 0 h 1318"/>
                <a:gd name="T8" fmla="*/ 78191 w 464"/>
                <a:gd name="T9" fmla="*/ 63613 h 1318"/>
                <a:gd name="T10" fmla="*/ 141946 w 464"/>
                <a:gd name="T11" fmla="*/ 121773 h 1318"/>
                <a:gd name="T12" fmla="*/ 278480 w 464"/>
                <a:gd name="T13" fmla="*/ 200532 h 1318"/>
                <a:gd name="T14" fmla="*/ 278480 w 464"/>
                <a:gd name="T15" fmla="*/ 200532 h 1318"/>
                <a:gd name="T16" fmla="*/ 220137 w 464"/>
                <a:gd name="T17" fmla="*/ 147824 h 1318"/>
                <a:gd name="T18" fmla="*/ 52328 w 464"/>
                <a:gd name="T19" fmla="*/ 147824 h 1318"/>
                <a:gd name="T20" fmla="*/ 0 w 464"/>
                <a:gd name="T21" fmla="*/ 200532 h 1318"/>
                <a:gd name="T22" fmla="*/ 0 w 464"/>
                <a:gd name="T23" fmla="*/ 422875 h 1318"/>
                <a:gd name="T24" fmla="*/ 21051 w 464"/>
                <a:gd name="T25" fmla="*/ 448926 h 1318"/>
                <a:gd name="T26" fmla="*/ 47516 w 464"/>
                <a:gd name="T27" fmla="*/ 422875 h 1318"/>
                <a:gd name="T28" fmla="*/ 47516 w 464"/>
                <a:gd name="T29" fmla="*/ 221737 h 1318"/>
                <a:gd name="T30" fmla="*/ 57139 w 464"/>
                <a:gd name="T31" fmla="*/ 221737 h 1318"/>
                <a:gd name="T32" fmla="*/ 57139 w 464"/>
                <a:gd name="T33" fmla="*/ 761538 h 1318"/>
                <a:gd name="T34" fmla="*/ 94430 w 464"/>
                <a:gd name="T35" fmla="*/ 797888 h 1318"/>
                <a:gd name="T36" fmla="*/ 125707 w 464"/>
                <a:gd name="T37" fmla="*/ 761538 h 1318"/>
                <a:gd name="T38" fmla="*/ 125707 w 464"/>
                <a:gd name="T39" fmla="*/ 465283 h 1318"/>
                <a:gd name="T40" fmla="*/ 146758 w 464"/>
                <a:gd name="T41" fmla="*/ 465283 h 1318"/>
                <a:gd name="T42" fmla="*/ 146758 w 464"/>
                <a:gd name="T43" fmla="*/ 761538 h 1318"/>
                <a:gd name="T44" fmla="*/ 184049 w 464"/>
                <a:gd name="T45" fmla="*/ 797888 h 1318"/>
                <a:gd name="T46" fmla="*/ 220137 w 464"/>
                <a:gd name="T47" fmla="*/ 761538 h 1318"/>
                <a:gd name="T48" fmla="*/ 220137 w 464"/>
                <a:gd name="T49" fmla="*/ 221737 h 1318"/>
                <a:gd name="T50" fmla="*/ 230964 w 464"/>
                <a:gd name="T51" fmla="*/ 221737 h 1318"/>
                <a:gd name="T52" fmla="*/ 230964 w 464"/>
                <a:gd name="T53" fmla="*/ 422875 h 1318"/>
                <a:gd name="T54" fmla="*/ 252015 w 464"/>
                <a:gd name="T55" fmla="*/ 444079 h 1318"/>
                <a:gd name="T56" fmla="*/ 278480 w 464"/>
                <a:gd name="T57" fmla="*/ 422875 h 1318"/>
                <a:gd name="T58" fmla="*/ 278480 w 464"/>
                <a:gd name="T59" fmla="*/ 200532 h 13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4" h="1318">
                  <a:moveTo>
                    <a:pt x="236" y="201"/>
                  </a:moveTo>
                  <a:lnTo>
                    <a:pt x="236" y="201"/>
                  </a:lnTo>
                  <a:cubicBezTo>
                    <a:pt x="287" y="201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1"/>
                    <a:pt x="236" y="201"/>
                  </a:cubicBezTo>
                  <a:close/>
                  <a:moveTo>
                    <a:pt x="463" y="331"/>
                  </a:moveTo>
                  <a:lnTo>
                    <a:pt x="463" y="331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82" y="1317"/>
                    <a:pt x="209" y="1292"/>
                    <a:pt x="209" y="1257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1" y="1317"/>
                    <a:pt x="306" y="1317"/>
                  </a:cubicBezTo>
                  <a:cubicBezTo>
                    <a:pt x="339" y="1317"/>
                    <a:pt x="366" y="1292"/>
                    <a:pt x="366" y="1257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1" y="733"/>
                    <a:pt x="419" y="733"/>
                  </a:cubicBezTo>
                  <a:cubicBezTo>
                    <a:pt x="444" y="733"/>
                    <a:pt x="463" y="714"/>
                    <a:pt x="463" y="698"/>
                  </a:cubicBezTo>
                  <a:lnTo>
                    <a:pt x="463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Freeform 470"/>
            <p:cNvSpPr>
              <a:spLocks noChangeArrowheads="1"/>
            </p:cNvSpPr>
            <p:nvPr/>
          </p:nvSpPr>
          <p:spPr bwMode="auto">
            <a:xfrm>
              <a:off x="4775764" y="2908032"/>
              <a:ext cx="279081" cy="798494"/>
            </a:xfrm>
            <a:custGeom>
              <a:avLst/>
              <a:gdLst>
                <a:gd name="T0" fmla="*/ 136240 w 465"/>
                <a:gd name="T1" fmla="*/ 121773 h 1318"/>
                <a:gd name="T2" fmla="*/ 136240 w 465"/>
                <a:gd name="T3" fmla="*/ 121773 h 1318"/>
                <a:gd name="T4" fmla="*/ 199258 w 465"/>
                <a:gd name="T5" fmla="*/ 63613 h 1318"/>
                <a:gd name="T6" fmla="*/ 136240 w 465"/>
                <a:gd name="T7" fmla="*/ 0 h 1318"/>
                <a:gd name="T8" fmla="*/ 79223 w 465"/>
                <a:gd name="T9" fmla="*/ 63613 h 1318"/>
                <a:gd name="T10" fmla="*/ 136240 w 465"/>
                <a:gd name="T11" fmla="*/ 121773 h 1318"/>
                <a:gd name="T12" fmla="*/ 278481 w 465"/>
                <a:gd name="T13" fmla="*/ 200532 h 1318"/>
                <a:gd name="T14" fmla="*/ 278481 w 465"/>
                <a:gd name="T15" fmla="*/ 200532 h 1318"/>
                <a:gd name="T16" fmla="*/ 220264 w 465"/>
                <a:gd name="T17" fmla="*/ 147824 h 1318"/>
                <a:gd name="T18" fmla="*/ 52815 w 465"/>
                <a:gd name="T19" fmla="*/ 147824 h 1318"/>
                <a:gd name="T20" fmla="*/ 0 w 465"/>
                <a:gd name="T21" fmla="*/ 200532 h 1318"/>
                <a:gd name="T22" fmla="*/ 0 w 465"/>
                <a:gd name="T23" fmla="*/ 422875 h 1318"/>
                <a:gd name="T24" fmla="*/ 21006 w 465"/>
                <a:gd name="T25" fmla="*/ 448926 h 1318"/>
                <a:gd name="T26" fmla="*/ 48014 w 465"/>
                <a:gd name="T27" fmla="*/ 422875 h 1318"/>
                <a:gd name="T28" fmla="*/ 48014 w 465"/>
                <a:gd name="T29" fmla="*/ 221737 h 1318"/>
                <a:gd name="T30" fmla="*/ 58217 w 465"/>
                <a:gd name="T31" fmla="*/ 221737 h 1318"/>
                <a:gd name="T32" fmla="*/ 58217 w 465"/>
                <a:gd name="T33" fmla="*/ 761538 h 1318"/>
                <a:gd name="T34" fmla="*/ 94828 w 465"/>
                <a:gd name="T35" fmla="*/ 797888 h 1318"/>
                <a:gd name="T36" fmla="*/ 126037 w 465"/>
                <a:gd name="T37" fmla="*/ 761538 h 1318"/>
                <a:gd name="T38" fmla="*/ 126037 w 465"/>
                <a:gd name="T39" fmla="*/ 465283 h 1318"/>
                <a:gd name="T40" fmla="*/ 147043 w 465"/>
                <a:gd name="T41" fmla="*/ 465283 h 1318"/>
                <a:gd name="T42" fmla="*/ 147043 w 465"/>
                <a:gd name="T43" fmla="*/ 761538 h 1318"/>
                <a:gd name="T44" fmla="*/ 183053 w 465"/>
                <a:gd name="T45" fmla="*/ 797888 h 1318"/>
                <a:gd name="T46" fmla="*/ 220264 w 465"/>
                <a:gd name="T47" fmla="*/ 761538 h 1318"/>
                <a:gd name="T48" fmla="*/ 220264 w 465"/>
                <a:gd name="T49" fmla="*/ 221737 h 1318"/>
                <a:gd name="T50" fmla="*/ 230467 w 465"/>
                <a:gd name="T51" fmla="*/ 221737 h 1318"/>
                <a:gd name="T52" fmla="*/ 230467 w 465"/>
                <a:gd name="T53" fmla="*/ 422875 h 1318"/>
                <a:gd name="T54" fmla="*/ 251473 w 465"/>
                <a:gd name="T55" fmla="*/ 444079 h 1318"/>
                <a:gd name="T56" fmla="*/ 278481 w 465"/>
                <a:gd name="T57" fmla="*/ 422875 h 1318"/>
                <a:gd name="T58" fmla="*/ 278481 w 465"/>
                <a:gd name="T59" fmla="*/ 200532 h 13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5" h="1318">
                  <a:moveTo>
                    <a:pt x="227" y="201"/>
                  </a:moveTo>
                  <a:lnTo>
                    <a:pt x="227" y="201"/>
                  </a:lnTo>
                  <a:cubicBezTo>
                    <a:pt x="289" y="201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1"/>
                    <a:pt x="22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19" y="244"/>
                    <a:pt x="367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80" y="724"/>
                    <a:pt x="80" y="698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3" y="1317"/>
                    <a:pt x="158" y="1317"/>
                  </a:cubicBezTo>
                  <a:cubicBezTo>
                    <a:pt x="183" y="1317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19" y="733"/>
                  </a:cubicBezTo>
                  <a:cubicBezTo>
                    <a:pt x="445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Freeform 471"/>
            <p:cNvSpPr>
              <a:spLocks noChangeArrowheads="1"/>
            </p:cNvSpPr>
            <p:nvPr/>
          </p:nvSpPr>
          <p:spPr bwMode="auto">
            <a:xfrm>
              <a:off x="5236347" y="2908032"/>
              <a:ext cx="279081" cy="798494"/>
            </a:xfrm>
            <a:custGeom>
              <a:avLst/>
              <a:gdLst>
                <a:gd name="T0" fmla="*/ 136828 w 463"/>
                <a:gd name="T1" fmla="*/ 121773 h 1318"/>
                <a:gd name="T2" fmla="*/ 136828 w 463"/>
                <a:gd name="T3" fmla="*/ 121773 h 1318"/>
                <a:gd name="T4" fmla="*/ 200119 w 463"/>
                <a:gd name="T5" fmla="*/ 63613 h 1318"/>
                <a:gd name="T6" fmla="*/ 136828 w 463"/>
                <a:gd name="T7" fmla="*/ 0 h 1318"/>
                <a:gd name="T8" fmla="*/ 79565 w 463"/>
                <a:gd name="T9" fmla="*/ 63613 h 1318"/>
                <a:gd name="T10" fmla="*/ 136828 w 463"/>
                <a:gd name="T11" fmla="*/ 121773 h 1318"/>
                <a:gd name="T12" fmla="*/ 278478 w 463"/>
                <a:gd name="T13" fmla="*/ 200532 h 1318"/>
                <a:gd name="T14" fmla="*/ 278478 w 463"/>
                <a:gd name="T15" fmla="*/ 200532 h 1318"/>
                <a:gd name="T16" fmla="*/ 221215 w 463"/>
                <a:gd name="T17" fmla="*/ 147824 h 1318"/>
                <a:gd name="T18" fmla="*/ 53646 w 463"/>
                <a:gd name="T19" fmla="*/ 147824 h 1318"/>
                <a:gd name="T20" fmla="*/ 0 w 463"/>
                <a:gd name="T21" fmla="*/ 200532 h 1318"/>
                <a:gd name="T22" fmla="*/ 0 w 463"/>
                <a:gd name="T23" fmla="*/ 422875 h 1318"/>
                <a:gd name="T24" fmla="*/ 21097 w 463"/>
                <a:gd name="T25" fmla="*/ 448926 h 1318"/>
                <a:gd name="T26" fmla="*/ 47619 w 463"/>
                <a:gd name="T27" fmla="*/ 422875 h 1318"/>
                <a:gd name="T28" fmla="*/ 47619 w 463"/>
                <a:gd name="T29" fmla="*/ 221737 h 1318"/>
                <a:gd name="T30" fmla="*/ 58468 w 463"/>
                <a:gd name="T31" fmla="*/ 221737 h 1318"/>
                <a:gd name="T32" fmla="*/ 58468 w 463"/>
                <a:gd name="T33" fmla="*/ 761538 h 1318"/>
                <a:gd name="T34" fmla="*/ 89812 w 463"/>
                <a:gd name="T35" fmla="*/ 797888 h 1318"/>
                <a:gd name="T36" fmla="*/ 126581 w 463"/>
                <a:gd name="T37" fmla="*/ 761538 h 1318"/>
                <a:gd name="T38" fmla="*/ 126581 w 463"/>
                <a:gd name="T39" fmla="*/ 465283 h 1318"/>
                <a:gd name="T40" fmla="*/ 147678 w 463"/>
                <a:gd name="T41" fmla="*/ 465283 h 1318"/>
                <a:gd name="T42" fmla="*/ 147678 w 463"/>
                <a:gd name="T43" fmla="*/ 761538 h 1318"/>
                <a:gd name="T44" fmla="*/ 183844 w 463"/>
                <a:gd name="T45" fmla="*/ 797888 h 1318"/>
                <a:gd name="T46" fmla="*/ 221215 w 463"/>
                <a:gd name="T47" fmla="*/ 761538 h 1318"/>
                <a:gd name="T48" fmla="*/ 221215 w 463"/>
                <a:gd name="T49" fmla="*/ 221737 h 1318"/>
                <a:gd name="T50" fmla="*/ 226640 w 463"/>
                <a:gd name="T51" fmla="*/ 221737 h 1318"/>
                <a:gd name="T52" fmla="*/ 226640 w 463"/>
                <a:gd name="T53" fmla="*/ 422875 h 1318"/>
                <a:gd name="T54" fmla="*/ 252559 w 463"/>
                <a:gd name="T55" fmla="*/ 444079 h 1318"/>
                <a:gd name="T56" fmla="*/ 278478 w 463"/>
                <a:gd name="T57" fmla="*/ 422875 h 1318"/>
                <a:gd name="T58" fmla="*/ 278478 w 463"/>
                <a:gd name="T59" fmla="*/ 200532 h 13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3" h="1318">
                  <a:moveTo>
                    <a:pt x="227" y="201"/>
                  </a:moveTo>
                  <a:lnTo>
                    <a:pt x="227" y="201"/>
                  </a:lnTo>
                  <a:cubicBezTo>
                    <a:pt x="289" y="201"/>
                    <a:pt x="332" y="157"/>
                    <a:pt x="332" y="105"/>
                  </a:cubicBezTo>
                  <a:cubicBezTo>
                    <a:pt x="332" y="52"/>
                    <a:pt x="289" y="0"/>
                    <a:pt x="227" y="0"/>
                  </a:cubicBezTo>
                  <a:cubicBezTo>
                    <a:pt x="175" y="0"/>
                    <a:pt x="132" y="52"/>
                    <a:pt x="132" y="105"/>
                  </a:cubicBezTo>
                  <a:cubicBezTo>
                    <a:pt x="132" y="157"/>
                    <a:pt x="175" y="201"/>
                    <a:pt x="227" y="201"/>
                  </a:cubicBezTo>
                  <a:close/>
                  <a:moveTo>
                    <a:pt x="462" y="331"/>
                  </a:moveTo>
                  <a:lnTo>
                    <a:pt x="462" y="331"/>
                  </a:lnTo>
                  <a:cubicBezTo>
                    <a:pt x="462" y="279"/>
                    <a:pt x="419" y="244"/>
                    <a:pt x="367" y="244"/>
                  </a:cubicBezTo>
                  <a:cubicBezTo>
                    <a:pt x="89" y="244"/>
                    <a:pt x="89" y="244"/>
                    <a:pt x="89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8" y="741"/>
                    <a:pt x="35" y="741"/>
                  </a:cubicBezTo>
                  <a:cubicBezTo>
                    <a:pt x="62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4" y="1317"/>
                    <a:pt x="149" y="1317"/>
                  </a:cubicBezTo>
                  <a:cubicBezTo>
                    <a:pt x="184" y="1317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7"/>
                    <a:pt x="305" y="1317"/>
                  </a:cubicBezTo>
                  <a:cubicBezTo>
                    <a:pt x="340" y="1317"/>
                    <a:pt x="367" y="1292"/>
                    <a:pt x="367" y="125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76" y="366"/>
                    <a:pt x="376" y="366"/>
                    <a:pt x="376" y="366"/>
                  </a:cubicBezTo>
                  <a:cubicBezTo>
                    <a:pt x="376" y="698"/>
                    <a:pt x="376" y="698"/>
                    <a:pt x="376" y="698"/>
                  </a:cubicBezTo>
                  <a:cubicBezTo>
                    <a:pt x="376" y="714"/>
                    <a:pt x="392" y="733"/>
                    <a:pt x="419" y="733"/>
                  </a:cubicBezTo>
                  <a:cubicBezTo>
                    <a:pt x="446" y="733"/>
                    <a:pt x="462" y="714"/>
                    <a:pt x="462" y="698"/>
                  </a:cubicBezTo>
                  <a:lnTo>
                    <a:pt x="462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98924" y="3045778"/>
              <a:ext cx="1200249" cy="553135"/>
            </a:xfrm>
            <a:prstGeom prst="rect">
              <a:avLst/>
            </a:prstGeom>
            <a:noFill/>
          </p:spPr>
          <p:txBody>
            <a:bodyPr>
              <a:normAutofit lnSpcReduction="10000"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kern="0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7</a:t>
              </a:r>
              <a:r>
                <a:rPr lang="en-US" sz="2100" b="1" kern="0" dirty="0" smtClean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0</a:t>
              </a:r>
              <a:r>
                <a:rPr lang="en-US" sz="2100" b="1" kern="0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87" name="Freeform 463"/>
            <p:cNvSpPr>
              <a:spLocks noChangeArrowheads="1"/>
            </p:cNvSpPr>
            <p:nvPr/>
          </p:nvSpPr>
          <p:spPr bwMode="auto">
            <a:xfrm>
              <a:off x="2010313" y="2910184"/>
              <a:ext cx="277130" cy="796343"/>
            </a:xfrm>
            <a:custGeom>
              <a:avLst/>
              <a:gdLst>
                <a:gd name="T0" fmla="*/ 237 w 465"/>
                <a:gd name="T1" fmla="*/ 201 h 1318"/>
                <a:gd name="T2" fmla="*/ 237 w 465"/>
                <a:gd name="T3" fmla="*/ 201 h 1318"/>
                <a:gd name="T4" fmla="*/ 340 w 465"/>
                <a:gd name="T5" fmla="*/ 105 h 1318"/>
                <a:gd name="T6" fmla="*/ 237 w 465"/>
                <a:gd name="T7" fmla="*/ 0 h 1318"/>
                <a:gd name="T8" fmla="*/ 140 w 465"/>
                <a:gd name="T9" fmla="*/ 105 h 1318"/>
                <a:gd name="T10" fmla="*/ 23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75 w 465"/>
                <a:gd name="T17" fmla="*/ 244 h 1318"/>
                <a:gd name="T18" fmla="*/ 97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45 w 465"/>
                <a:gd name="T25" fmla="*/ 741 h 1318"/>
                <a:gd name="T26" fmla="*/ 88 w 465"/>
                <a:gd name="T27" fmla="*/ 698 h 1318"/>
                <a:gd name="T28" fmla="*/ 88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9 w 465"/>
                <a:gd name="T35" fmla="*/ 1317 h 1318"/>
                <a:gd name="T36" fmla="*/ 219 w 465"/>
                <a:gd name="T37" fmla="*/ 1257 h 1318"/>
                <a:gd name="T38" fmla="*/ 219 w 465"/>
                <a:gd name="T39" fmla="*/ 768 h 1318"/>
                <a:gd name="T40" fmla="*/ 254 w 465"/>
                <a:gd name="T41" fmla="*/ 768 h 1318"/>
                <a:gd name="T42" fmla="*/ 254 w 465"/>
                <a:gd name="T43" fmla="*/ 1257 h 1318"/>
                <a:gd name="T44" fmla="*/ 315 w 465"/>
                <a:gd name="T45" fmla="*/ 1317 h 1318"/>
                <a:gd name="T46" fmla="*/ 375 w 465"/>
                <a:gd name="T47" fmla="*/ 1257 h 1318"/>
                <a:gd name="T48" fmla="*/ 375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2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8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7"/>
                    <a:pt x="159" y="1317"/>
                  </a:cubicBezTo>
                  <a:cubicBezTo>
                    <a:pt x="194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7"/>
                    <a:pt x="315" y="1317"/>
                  </a:cubicBezTo>
                  <a:cubicBezTo>
                    <a:pt x="340" y="1317"/>
                    <a:pt x="375" y="1292"/>
                    <a:pt x="375" y="1257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9" y="733"/>
                  </a:cubicBezTo>
                  <a:cubicBezTo>
                    <a:pt x="446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Freeform 463"/>
            <p:cNvSpPr>
              <a:spLocks noChangeArrowheads="1"/>
            </p:cNvSpPr>
            <p:nvPr/>
          </p:nvSpPr>
          <p:spPr bwMode="auto">
            <a:xfrm>
              <a:off x="2470896" y="2910184"/>
              <a:ext cx="277130" cy="796343"/>
            </a:xfrm>
            <a:custGeom>
              <a:avLst/>
              <a:gdLst>
                <a:gd name="T0" fmla="*/ 237 w 465"/>
                <a:gd name="T1" fmla="*/ 201 h 1318"/>
                <a:gd name="T2" fmla="*/ 237 w 465"/>
                <a:gd name="T3" fmla="*/ 201 h 1318"/>
                <a:gd name="T4" fmla="*/ 340 w 465"/>
                <a:gd name="T5" fmla="*/ 105 h 1318"/>
                <a:gd name="T6" fmla="*/ 237 w 465"/>
                <a:gd name="T7" fmla="*/ 0 h 1318"/>
                <a:gd name="T8" fmla="*/ 140 w 465"/>
                <a:gd name="T9" fmla="*/ 105 h 1318"/>
                <a:gd name="T10" fmla="*/ 23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75 w 465"/>
                <a:gd name="T17" fmla="*/ 244 h 1318"/>
                <a:gd name="T18" fmla="*/ 97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45 w 465"/>
                <a:gd name="T25" fmla="*/ 741 h 1318"/>
                <a:gd name="T26" fmla="*/ 88 w 465"/>
                <a:gd name="T27" fmla="*/ 698 h 1318"/>
                <a:gd name="T28" fmla="*/ 88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9 w 465"/>
                <a:gd name="T35" fmla="*/ 1317 h 1318"/>
                <a:gd name="T36" fmla="*/ 219 w 465"/>
                <a:gd name="T37" fmla="*/ 1257 h 1318"/>
                <a:gd name="T38" fmla="*/ 219 w 465"/>
                <a:gd name="T39" fmla="*/ 768 h 1318"/>
                <a:gd name="T40" fmla="*/ 254 w 465"/>
                <a:gd name="T41" fmla="*/ 768 h 1318"/>
                <a:gd name="T42" fmla="*/ 254 w 465"/>
                <a:gd name="T43" fmla="*/ 1257 h 1318"/>
                <a:gd name="T44" fmla="*/ 315 w 465"/>
                <a:gd name="T45" fmla="*/ 1317 h 1318"/>
                <a:gd name="T46" fmla="*/ 375 w 465"/>
                <a:gd name="T47" fmla="*/ 1257 h 1318"/>
                <a:gd name="T48" fmla="*/ 375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2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8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7"/>
                    <a:pt x="159" y="1317"/>
                  </a:cubicBezTo>
                  <a:cubicBezTo>
                    <a:pt x="194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7"/>
                    <a:pt x="315" y="1317"/>
                  </a:cubicBezTo>
                  <a:cubicBezTo>
                    <a:pt x="340" y="1317"/>
                    <a:pt x="375" y="1292"/>
                    <a:pt x="375" y="1257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9" y="733"/>
                  </a:cubicBezTo>
                  <a:cubicBezTo>
                    <a:pt x="446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Freeform 463"/>
            <p:cNvSpPr>
              <a:spLocks noChangeArrowheads="1"/>
            </p:cNvSpPr>
            <p:nvPr/>
          </p:nvSpPr>
          <p:spPr bwMode="auto">
            <a:xfrm>
              <a:off x="2933431" y="2923097"/>
              <a:ext cx="279081" cy="798496"/>
            </a:xfrm>
            <a:custGeom>
              <a:avLst/>
              <a:gdLst>
                <a:gd name="T0" fmla="*/ 237 w 465"/>
                <a:gd name="T1" fmla="*/ 201 h 1318"/>
                <a:gd name="T2" fmla="*/ 237 w 465"/>
                <a:gd name="T3" fmla="*/ 201 h 1318"/>
                <a:gd name="T4" fmla="*/ 340 w 465"/>
                <a:gd name="T5" fmla="*/ 105 h 1318"/>
                <a:gd name="T6" fmla="*/ 237 w 465"/>
                <a:gd name="T7" fmla="*/ 0 h 1318"/>
                <a:gd name="T8" fmla="*/ 140 w 465"/>
                <a:gd name="T9" fmla="*/ 105 h 1318"/>
                <a:gd name="T10" fmla="*/ 23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75 w 465"/>
                <a:gd name="T17" fmla="*/ 244 h 1318"/>
                <a:gd name="T18" fmla="*/ 97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45 w 465"/>
                <a:gd name="T25" fmla="*/ 741 h 1318"/>
                <a:gd name="T26" fmla="*/ 88 w 465"/>
                <a:gd name="T27" fmla="*/ 698 h 1318"/>
                <a:gd name="T28" fmla="*/ 88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9 w 465"/>
                <a:gd name="T35" fmla="*/ 1317 h 1318"/>
                <a:gd name="T36" fmla="*/ 219 w 465"/>
                <a:gd name="T37" fmla="*/ 1257 h 1318"/>
                <a:gd name="T38" fmla="*/ 219 w 465"/>
                <a:gd name="T39" fmla="*/ 768 h 1318"/>
                <a:gd name="T40" fmla="*/ 254 w 465"/>
                <a:gd name="T41" fmla="*/ 768 h 1318"/>
                <a:gd name="T42" fmla="*/ 254 w 465"/>
                <a:gd name="T43" fmla="*/ 1257 h 1318"/>
                <a:gd name="T44" fmla="*/ 315 w 465"/>
                <a:gd name="T45" fmla="*/ 1317 h 1318"/>
                <a:gd name="T46" fmla="*/ 375 w 465"/>
                <a:gd name="T47" fmla="*/ 1257 h 1318"/>
                <a:gd name="T48" fmla="*/ 375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2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8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7"/>
                    <a:pt x="159" y="1317"/>
                  </a:cubicBezTo>
                  <a:cubicBezTo>
                    <a:pt x="194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7"/>
                    <a:pt x="315" y="1317"/>
                  </a:cubicBezTo>
                  <a:cubicBezTo>
                    <a:pt x="340" y="1317"/>
                    <a:pt x="375" y="1292"/>
                    <a:pt x="375" y="1257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9" y="733"/>
                  </a:cubicBezTo>
                  <a:cubicBezTo>
                    <a:pt x="446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Freeform 463"/>
            <p:cNvSpPr>
              <a:spLocks noChangeArrowheads="1"/>
            </p:cNvSpPr>
            <p:nvPr/>
          </p:nvSpPr>
          <p:spPr bwMode="auto">
            <a:xfrm>
              <a:off x="3394014" y="2923097"/>
              <a:ext cx="279081" cy="798496"/>
            </a:xfrm>
            <a:custGeom>
              <a:avLst/>
              <a:gdLst>
                <a:gd name="T0" fmla="*/ 237 w 465"/>
                <a:gd name="T1" fmla="*/ 201 h 1318"/>
                <a:gd name="T2" fmla="*/ 237 w 465"/>
                <a:gd name="T3" fmla="*/ 201 h 1318"/>
                <a:gd name="T4" fmla="*/ 340 w 465"/>
                <a:gd name="T5" fmla="*/ 105 h 1318"/>
                <a:gd name="T6" fmla="*/ 237 w 465"/>
                <a:gd name="T7" fmla="*/ 0 h 1318"/>
                <a:gd name="T8" fmla="*/ 140 w 465"/>
                <a:gd name="T9" fmla="*/ 105 h 1318"/>
                <a:gd name="T10" fmla="*/ 237 w 465"/>
                <a:gd name="T11" fmla="*/ 201 h 1318"/>
                <a:gd name="T12" fmla="*/ 464 w 465"/>
                <a:gd name="T13" fmla="*/ 331 h 1318"/>
                <a:gd name="T14" fmla="*/ 464 w 465"/>
                <a:gd name="T15" fmla="*/ 331 h 1318"/>
                <a:gd name="T16" fmla="*/ 375 w 465"/>
                <a:gd name="T17" fmla="*/ 244 h 1318"/>
                <a:gd name="T18" fmla="*/ 97 w 465"/>
                <a:gd name="T19" fmla="*/ 244 h 1318"/>
                <a:gd name="T20" fmla="*/ 0 w 465"/>
                <a:gd name="T21" fmla="*/ 331 h 1318"/>
                <a:gd name="T22" fmla="*/ 0 w 465"/>
                <a:gd name="T23" fmla="*/ 698 h 1318"/>
                <a:gd name="T24" fmla="*/ 45 w 465"/>
                <a:gd name="T25" fmla="*/ 741 h 1318"/>
                <a:gd name="T26" fmla="*/ 88 w 465"/>
                <a:gd name="T27" fmla="*/ 698 h 1318"/>
                <a:gd name="T28" fmla="*/ 88 w 465"/>
                <a:gd name="T29" fmla="*/ 366 h 1318"/>
                <a:gd name="T30" fmla="*/ 97 w 465"/>
                <a:gd name="T31" fmla="*/ 366 h 1318"/>
                <a:gd name="T32" fmla="*/ 97 w 465"/>
                <a:gd name="T33" fmla="*/ 1257 h 1318"/>
                <a:gd name="T34" fmla="*/ 159 w 465"/>
                <a:gd name="T35" fmla="*/ 1317 h 1318"/>
                <a:gd name="T36" fmla="*/ 219 w 465"/>
                <a:gd name="T37" fmla="*/ 1257 h 1318"/>
                <a:gd name="T38" fmla="*/ 219 w 465"/>
                <a:gd name="T39" fmla="*/ 768 h 1318"/>
                <a:gd name="T40" fmla="*/ 254 w 465"/>
                <a:gd name="T41" fmla="*/ 768 h 1318"/>
                <a:gd name="T42" fmla="*/ 254 w 465"/>
                <a:gd name="T43" fmla="*/ 1257 h 1318"/>
                <a:gd name="T44" fmla="*/ 315 w 465"/>
                <a:gd name="T45" fmla="*/ 1317 h 1318"/>
                <a:gd name="T46" fmla="*/ 375 w 465"/>
                <a:gd name="T47" fmla="*/ 1257 h 1318"/>
                <a:gd name="T48" fmla="*/ 375 w 465"/>
                <a:gd name="T49" fmla="*/ 366 h 1318"/>
                <a:gd name="T50" fmla="*/ 384 w 465"/>
                <a:gd name="T51" fmla="*/ 366 h 1318"/>
                <a:gd name="T52" fmla="*/ 384 w 465"/>
                <a:gd name="T53" fmla="*/ 698 h 1318"/>
                <a:gd name="T54" fmla="*/ 429 w 465"/>
                <a:gd name="T55" fmla="*/ 733 h 1318"/>
                <a:gd name="T56" fmla="*/ 464 w 465"/>
                <a:gd name="T57" fmla="*/ 698 h 1318"/>
                <a:gd name="T58" fmla="*/ 464 w 465"/>
                <a:gd name="T59" fmla="*/ 33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8">
                  <a:moveTo>
                    <a:pt x="237" y="201"/>
                  </a:moveTo>
                  <a:lnTo>
                    <a:pt x="237" y="201"/>
                  </a:lnTo>
                  <a:cubicBezTo>
                    <a:pt x="297" y="201"/>
                    <a:pt x="340" y="157"/>
                    <a:pt x="340" y="105"/>
                  </a:cubicBezTo>
                  <a:cubicBezTo>
                    <a:pt x="340" y="52"/>
                    <a:pt x="297" y="0"/>
                    <a:pt x="237" y="0"/>
                  </a:cubicBezTo>
                  <a:cubicBezTo>
                    <a:pt x="184" y="0"/>
                    <a:pt x="140" y="52"/>
                    <a:pt x="140" y="105"/>
                  </a:cubicBezTo>
                  <a:cubicBezTo>
                    <a:pt x="140" y="157"/>
                    <a:pt x="184" y="201"/>
                    <a:pt x="237" y="201"/>
                  </a:cubicBezTo>
                  <a:close/>
                  <a:moveTo>
                    <a:pt x="464" y="331"/>
                  </a:moveTo>
                  <a:lnTo>
                    <a:pt x="464" y="331"/>
                  </a:lnTo>
                  <a:cubicBezTo>
                    <a:pt x="464" y="279"/>
                    <a:pt x="429" y="244"/>
                    <a:pt x="375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4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27" y="741"/>
                    <a:pt x="45" y="741"/>
                  </a:cubicBezTo>
                  <a:cubicBezTo>
                    <a:pt x="70" y="741"/>
                    <a:pt x="88" y="724"/>
                    <a:pt x="88" y="698"/>
                  </a:cubicBezTo>
                  <a:cubicBezTo>
                    <a:pt x="88" y="366"/>
                    <a:pt x="88" y="366"/>
                    <a:pt x="88" y="366"/>
                  </a:cubicBezTo>
                  <a:cubicBezTo>
                    <a:pt x="97" y="366"/>
                    <a:pt x="97" y="366"/>
                    <a:pt x="97" y="366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7"/>
                    <a:pt x="159" y="1317"/>
                  </a:cubicBezTo>
                  <a:cubicBezTo>
                    <a:pt x="194" y="1317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7"/>
                    <a:pt x="315" y="1317"/>
                  </a:cubicBezTo>
                  <a:cubicBezTo>
                    <a:pt x="340" y="1317"/>
                    <a:pt x="375" y="1292"/>
                    <a:pt x="375" y="1257"/>
                  </a:cubicBezTo>
                  <a:cubicBezTo>
                    <a:pt x="375" y="366"/>
                    <a:pt x="375" y="366"/>
                    <a:pt x="375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2" y="733"/>
                    <a:pt x="429" y="733"/>
                  </a:cubicBezTo>
                  <a:cubicBezTo>
                    <a:pt x="446" y="733"/>
                    <a:pt x="464" y="714"/>
                    <a:pt x="464" y="698"/>
                  </a:cubicBezTo>
                  <a:lnTo>
                    <a:pt x="464" y="33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Freeform 469"/>
            <p:cNvSpPr>
              <a:spLocks noChangeArrowheads="1"/>
            </p:cNvSpPr>
            <p:nvPr/>
          </p:nvSpPr>
          <p:spPr bwMode="auto">
            <a:xfrm>
              <a:off x="3854597" y="2910184"/>
              <a:ext cx="279081" cy="796343"/>
            </a:xfrm>
            <a:custGeom>
              <a:avLst/>
              <a:gdLst>
                <a:gd name="T0" fmla="*/ 141946 w 464"/>
                <a:gd name="T1" fmla="*/ 121445 h 1318"/>
                <a:gd name="T2" fmla="*/ 141946 w 464"/>
                <a:gd name="T3" fmla="*/ 121445 h 1318"/>
                <a:gd name="T4" fmla="*/ 199086 w 464"/>
                <a:gd name="T5" fmla="*/ 63442 h 1318"/>
                <a:gd name="T6" fmla="*/ 141946 w 464"/>
                <a:gd name="T7" fmla="*/ 0 h 1318"/>
                <a:gd name="T8" fmla="*/ 78191 w 464"/>
                <a:gd name="T9" fmla="*/ 63442 h 1318"/>
                <a:gd name="T10" fmla="*/ 141946 w 464"/>
                <a:gd name="T11" fmla="*/ 121445 h 1318"/>
                <a:gd name="T12" fmla="*/ 278480 w 464"/>
                <a:gd name="T13" fmla="*/ 199992 h 1318"/>
                <a:gd name="T14" fmla="*/ 278480 w 464"/>
                <a:gd name="T15" fmla="*/ 199992 h 1318"/>
                <a:gd name="T16" fmla="*/ 220137 w 464"/>
                <a:gd name="T17" fmla="*/ 147426 h 1318"/>
                <a:gd name="T18" fmla="*/ 52328 w 464"/>
                <a:gd name="T19" fmla="*/ 147426 h 1318"/>
                <a:gd name="T20" fmla="*/ 0 w 464"/>
                <a:gd name="T21" fmla="*/ 199992 h 1318"/>
                <a:gd name="T22" fmla="*/ 0 w 464"/>
                <a:gd name="T23" fmla="*/ 421736 h 1318"/>
                <a:gd name="T24" fmla="*/ 21051 w 464"/>
                <a:gd name="T25" fmla="*/ 447716 h 1318"/>
                <a:gd name="T26" fmla="*/ 47516 w 464"/>
                <a:gd name="T27" fmla="*/ 421736 h 1318"/>
                <a:gd name="T28" fmla="*/ 47516 w 464"/>
                <a:gd name="T29" fmla="*/ 221139 h 1318"/>
                <a:gd name="T30" fmla="*/ 57139 w 464"/>
                <a:gd name="T31" fmla="*/ 221139 h 1318"/>
                <a:gd name="T32" fmla="*/ 57139 w 464"/>
                <a:gd name="T33" fmla="*/ 759486 h 1318"/>
                <a:gd name="T34" fmla="*/ 94430 w 464"/>
                <a:gd name="T35" fmla="*/ 795739 h 1318"/>
                <a:gd name="T36" fmla="*/ 125707 w 464"/>
                <a:gd name="T37" fmla="*/ 759486 h 1318"/>
                <a:gd name="T38" fmla="*/ 125707 w 464"/>
                <a:gd name="T39" fmla="*/ 464030 h 1318"/>
                <a:gd name="T40" fmla="*/ 146758 w 464"/>
                <a:gd name="T41" fmla="*/ 464030 h 1318"/>
                <a:gd name="T42" fmla="*/ 146758 w 464"/>
                <a:gd name="T43" fmla="*/ 759486 h 1318"/>
                <a:gd name="T44" fmla="*/ 184049 w 464"/>
                <a:gd name="T45" fmla="*/ 795739 h 1318"/>
                <a:gd name="T46" fmla="*/ 220137 w 464"/>
                <a:gd name="T47" fmla="*/ 759486 h 1318"/>
                <a:gd name="T48" fmla="*/ 220137 w 464"/>
                <a:gd name="T49" fmla="*/ 221139 h 1318"/>
                <a:gd name="T50" fmla="*/ 230964 w 464"/>
                <a:gd name="T51" fmla="*/ 221139 h 1318"/>
                <a:gd name="T52" fmla="*/ 230964 w 464"/>
                <a:gd name="T53" fmla="*/ 421736 h 1318"/>
                <a:gd name="T54" fmla="*/ 252015 w 464"/>
                <a:gd name="T55" fmla="*/ 442883 h 1318"/>
                <a:gd name="T56" fmla="*/ 278480 w 464"/>
                <a:gd name="T57" fmla="*/ 421736 h 1318"/>
                <a:gd name="T58" fmla="*/ 278480 w 464"/>
                <a:gd name="T59" fmla="*/ 199992 h 13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4" h="1318">
                  <a:moveTo>
                    <a:pt x="236" y="201"/>
                  </a:moveTo>
                  <a:lnTo>
                    <a:pt x="236" y="201"/>
                  </a:lnTo>
                  <a:cubicBezTo>
                    <a:pt x="287" y="201"/>
                    <a:pt x="331" y="157"/>
                    <a:pt x="331" y="105"/>
                  </a:cubicBezTo>
                  <a:cubicBezTo>
                    <a:pt x="331" y="52"/>
                    <a:pt x="287" y="0"/>
                    <a:pt x="236" y="0"/>
                  </a:cubicBezTo>
                  <a:cubicBezTo>
                    <a:pt x="174" y="0"/>
                    <a:pt x="130" y="52"/>
                    <a:pt x="130" y="105"/>
                  </a:cubicBezTo>
                  <a:cubicBezTo>
                    <a:pt x="130" y="157"/>
                    <a:pt x="174" y="201"/>
                    <a:pt x="236" y="201"/>
                  </a:cubicBezTo>
                  <a:close/>
                  <a:moveTo>
                    <a:pt x="463" y="331"/>
                  </a:moveTo>
                  <a:lnTo>
                    <a:pt x="463" y="331"/>
                  </a:lnTo>
                  <a:cubicBezTo>
                    <a:pt x="463" y="279"/>
                    <a:pt x="419" y="244"/>
                    <a:pt x="366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35" y="244"/>
                    <a:pt x="0" y="279"/>
                    <a:pt x="0" y="33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0" y="724"/>
                    <a:pt x="17" y="741"/>
                    <a:pt x="35" y="741"/>
                  </a:cubicBezTo>
                  <a:cubicBezTo>
                    <a:pt x="60" y="741"/>
                    <a:pt x="79" y="724"/>
                    <a:pt x="79" y="698"/>
                  </a:cubicBezTo>
                  <a:cubicBezTo>
                    <a:pt x="79" y="366"/>
                    <a:pt x="79" y="366"/>
                    <a:pt x="79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7"/>
                    <a:pt x="157" y="1317"/>
                  </a:cubicBezTo>
                  <a:cubicBezTo>
                    <a:pt x="182" y="1317"/>
                    <a:pt x="209" y="1292"/>
                    <a:pt x="209" y="1257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1" y="1317"/>
                    <a:pt x="306" y="1317"/>
                  </a:cubicBezTo>
                  <a:cubicBezTo>
                    <a:pt x="339" y="1317"/>
                    <a:pt x="366" y="1292"/>
                    <a:pt x="366" y="1257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84" y="366"/>
                    <a:pt x="384" y="366"/>
                    <a:pt x="384" y="366"/>
                  </a:cubicBezTo>
                  <a:cubicBezTo>
                    <a:pt x="384" y="698"/>
                    <a:pt x="384" y="698"/>
                    <a:pt x="384" y="698"/>
                  </a:cubicBezTo>
                  <a:cubicBezTo>
                    <a:pt x="384" y="714"/>
                    <a:pt x="401" y="733"/>
                    <a:pt x="419" y="733"/>
                  </a:cubicBezTo>
                  <a:cubicBezTo>
                    <a:pt x="444" y="733"/>
                    <a:pt x="463" y="714"/>
                    <a:pt x="463" y="698"/>
                  </a:cubicBezTo>
                  <a:lnTo>
                    <a:pt x="463" y="33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" name="Group 59"/>
          <p:cNvGrpSpPr>
            <a:grpSpLocks/>
          </p:cNvGrpSpPr>
          <p:nvPr/>
        </p:nvGrpSpPr>
        <p:grpSpPr bwMode="auto">
          <a:xfrm>
            <a:off x="0" y="3544888"/>
            <a:ext cx="4648200" cy="590550"/>
            <a:chOff x="-198924" y="3810664"/>
            <a:chExt cx="5714352" cy="798173"/>
          </a:xfrm>
        </p:grpSpPr>
        <p:sp>
          <p:nvSpPr>
            <p:cNvPr id="93" name="Freeform 472"/>
            <p:cNvSpPr>
              <a:spLocks noChangeArrowheads="1"/>
            </p:cNvSpPr>
            <p:nvPr/>
          </p:nvSpPr>
          <p:spPr bwMode="auto">
            <a:xfrm>
              <a:off x="1093050" y="3810664"/>
              <a:ext cx="279083" cy="79817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0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48 w 463"/>
                <a:gd name="T35" fmla="*/ 1316 h 1317"/>
                <a:gd name="T36" fmla="*/ 208 w 463"/>
                <a:gd name="T37" fmla="*/ 1254 h 1317"/>
                <a:gd name="T38" fmla="*/ 208 w 463"/>
                <a:gd name="T39" fmla="*/ 767 h 1317"/>
                <a:gd name="T40" fmla="*/ 243 w 463"/>
                <a:gd name="T41" fmla="*/ 767 h 1317"/>
                <a:gd name="T42" fmla="*/ 243 w 463"/>
                <a:gd name="T43" fmla="*/ 1254 h 1317"/>
                <a:gd name="T44" fmla="*/ 305 w 463"/>
                <a:gd name="T45" fmla="*/ 1316 h 1317"/>
                <a:gd name="T46" fmla="*/ 365 w 463"/>
                <a:gd name="T47" fmla="*/ 1254 h 1317"/>
                <a:gd name="T48" fmla="*/ 365 w 463"/>
                <a:gd name="T49" fmla="*/ 365 h 1317"/>
                <a:gd name="T50" fmla="*/ 375 w 463"/>
                <a:gd name="T51" fmla="*/ 365 h 1317"/>
                <a:gd name="T52" fmla="*/ 375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27" y="0"/>
                  </a:cubicBezTo>
                  <a:cubicBezTo>
                    <a:pt x="173" y="0"/>
                    <a:pt x="130" y="43"/>
                    <a:pt x="130" y="103"/>
                  </a:cubicBezTo>
                  <a:cubicBezTo>
                    <a:pt x="130" y="157"/>
                    <a:pt x="173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6" y="741"/>
                    <a:pt x="35" y="741"/>
                  </a:cubicBezTo>
                  <a:cubicBezTo>
                    <a:pt x="60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48" y="1316"/>
                  </a:cubicBezTo>
                  <a:cubicBezTo>
                    <a:pt x="183" y="1316"/>
                    <a:pt x="208" y="1290"/>
                    <a:pt x="208" y="1254"/>
                  </a:cubicBezTo>
                  <a:cubicBezTo>
                    <a:pt x="208" y="767"/>
                    <a:pt x="208" y="767"/>
                    <a:pt x="208" y="767"/>
                  </a:cubicBezTo>
                  <a:cubicBezTo>
                    <a:pt x="243" y="767"/>
                    <a:pt x="243" y="767"/>
                    <a:pt x="243" y="767"/>
                  </a:cubicBezTo>
                  <a:cubicBezTo>
                    <a:pt x="243" y="1254"/>
                    <a:pt x="243" y="1254"/>
                    <a:pt x="243" y="1254"/>
                  </a:cubicBezTo>
                  <a:cubicBezTo>
                    <a:pt x="243" y="1290"/>
                    <a:pt x="270" y="1316"/>
                    <a:pt x="305" y="1316"/>
                  </a:cubicBezTo>
                  <a:cubicBezTo>
                    <a:pt x="340" y="1316"/>
                    <a:pt x="365" y="1290"/>
                    <a:pt x="365" y="1254"/>
                  </a:cubicBezTo>
                  <a:cubicBezTo>
                    <a:pt x="365" y="365"/>
                    <a:pt x="365" y="365"/>
                    <a:pt x="365" y="365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714"/>
                    <a:pt x="400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Freeform 473"/>
            <p:cNvSpPr>
              <a:spLocks noChangeArrowheads="1"/>
            </p:cNvSpPr>
            <p:nvPr/>
          </p:nvSpPr>
          <p:spPr bwMode="auto">
            <a:xfrm>
              <a:off x="1549730" y="3810664"/>
              <a:ext cx="277130" cy="798173"/>
            </a:xfrm>
            <a:custGeom>
              <a:avLst/>
              <a:gdLst>
                <a:gd name="T0" fmla="*/ 237 w 465"/>
                <a:gd name="T1" fmla="*/ 200 h 1317"/>
                <a:gd name="T2" fmla="*/ 237 w 465"/>
                <a:gd name="T3" fmla="*/ 200 h 1317"/>
                <a:gd name="T4" fmla="*/ 340 w 465"/>
                <a:gd name="T5" fmla="*/ 103 h 1317"/>
                <a:gd name="T6" fmla="*/ 237 w 465"/>
                <a:gd name="T7" fmla="*/ 0 h 1317"/>
                <a:gd name="T8" fmla="*/ 140 w 465"/>
                <a:gd name="T9" fmla="*/ 103 h 1317"/>
                <a:gd name="T10" fmla="*/ 23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75 w 465"/>
                <a:gd name="T17" fmla="*/ 235 h 1317"/>
                <a:gd name="T18" fmla="*/ 97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45 w 465"/>
                <a:gd name="T25" fmla="*/ 741 h 1317"/>
                <a:gd name="T26" fmla="*/ 88 w 465"/>
                <a:gd name="T27" fmla="*/ 697 h 1317"/>
                <a:gd name="T28" fmla="*/ 88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9 w 465"/>
                <a:gd name="T35" fmla="*/ 1316 h 1317"/>
                <a:gd name="T36" fmla="*/ 219 w 465"/>
                <a:gd name="T37" fmla="*/ 1254 h 1317"/>
                <a:gd name="T38" fmla="*/ 219 w 465"/>
                <a:gd name="T39" fmla="*/ 767 h 1317"/>
                <a:gd name="T40" fmla="*/ 254 w 465"/>
                <a:gd name="T41" fmla="*/ 767 h 1317"/>
                <a:gd name="T42" fmla="*/ 254 w 465"/>
                <a:gd name="T43" fmla="*/ 1254 h 1317"/>
                <a:gd name="T44" fmla="*/ 315 w 465"/>
                <a:gd name="T45" fmla="*/ 1316 h 1317"/>
                <a:gd name="T46" fmla="*/ 375 w 465"/>
                <a:gd name="T47" fmla="*/ 1254 h 1317"/>
                <a:gd name="T48" fmla="*/ 375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2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0" y="157"/>
                    <a:pt x="340" y="103"/>
                  </a:cubicBezTo>
                  <a:cubicBezTo>
                    <a:pt x="340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29" y="235"/>
                    <a:pt x="375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27" y="741"/>
                    <a:pt x="45" y="741"/>
                  </a:cubicBezTo>
                  <a:cubicBezTo>
                    <a:pt x="70" y="741"/>
                    <a:pt x="88" y="722"/>
                    <a:pt x="88" y="697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32" y="1316"/>
                    <a:pt x="159" y="1316"/>
                  </a:cubicBezTo>
                  <a:cubicBezTo>
                    <a:pt x="194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0" y="1316"/>
                    <a:pt x="315" y="1316"/>
                  </a:cubicBezTo>
                  <a:cubicBezTo>
                    <a:pt x="340" y="1316"/>
                    <a:pt x="375" y="1290"/>
                    <a:pt x="375" y="1254"/>
                  </a:cubicBezTo>
                  <a:cubicBezTo>
                    <a:pt x="375" y="365"/>
                    <a:pt x="375" y="365"/>
                    <a:pt x="375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9" y="732"/>
                  </a:cubicBezTo>
                  <a:cubicBezTo>
                    <a:pt x="446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Freeform 474"/>
            <p:cNvSpPr>
              <a:spLocks noChangeArrowheads="1"/>
            </p:cNvSpPr>
            <p:nvPr/>
          </p:nvSpPr>
          <p:spPr bwMode="auto">
            <a:xfrm>
              <a:off x="2010313" y="3810664"/>
              <a:ext cx="277130" cy="798173"/>
            </a:xfrm>
            <a:custGeom>
              <a:avLst/>
              <a:gdLst>
                <a:gd name="T0" fmla="*/ 237 w 463"/>
                <a:gd name="T1" fmla="*/ 200 h 1317"/>
                <a:gd name="T2" fmla="*/ 237 w 463"/>
                <a:gd name="T3" fmla="*/ 200 h 1317"/>
                <a:gd name="T4" fmla="*/ 341 w 463"/>
                <a:gd name="T5" fmla="*/ 103 h 1317"/>
                <a:gd name="T6" fmla="*/ 237 w 463"/>
                <a:gd name="T7" fmla="*/ 0 h 1317"/>
                <a:gd name="T8" fmla="*/ 140 w 463"/>
                <a:gd name="T9" fmla="*/ 103 h 1317"/>
                <a:gd name="T10" fmla="*/ 23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6 w 463"/>
                <a:gd name="T17" fmla="*/ 235 h 1317"/>
                <a:gd name="T18" fmla="*/ 9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4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57 w 463"/>
                <a:gd name="T35" fmla="*/ 1316 h 1317"/>
                <a:gd name="T36" fmla="*/ 219 w 463"/>
                <a:gd name="T37" fmla="*/ 1254 h 1317"/>
                <a:gd name="T38" fmla="*/ 219 w 463"/>
                <a:gd name="T39" fmla="*/ 767 h 1317"/>
                <a:gd name="T40" fmla="*/ 254 w 463"/>
                <a:gd name="T41" fmla="*/ 767 h 1317"/>
                <a:gd name="T42" fmla="*/ 254 w 463"/>
                <a:gd name="T43" fmla="*/ 1254 h 1317"/>
                <a:gd name="T44" fmla="*/ 316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7" y="200"/>
                  </a:moveTo>
                  <a:lnTo>
                    <a:pt x="237" y="200"/>
                  </a:lnTo>
                  <a:cubicBezTo>
                    <a:pt x="297" y="200"/>
                    <a:pt x="341" y="157"/>
                    <a:pt x="341" y="103"/>
                  </a:cubicBezTo>
                  <a:cubicBezTo>
                    <a:pt x="341" y="43"/>
                    <a:pt x="297" y="0"/>
                    <a:pt x="237" y="0"/>
                  </a:cubicBezTo>
                  <a:cubicBezTo>
                    <a:pt x="184" y="0"/>
                    <a:pt x="140" y="43"/>
                    <a:pt x="140" y="103"/>
                  </a:cubicBezTo>
                  <a:cubicBezTo>
                    <a:pt x="140" y="157"/>
                    <a:pt x="184" y="200"/>
                    <a:pt x="23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27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16" y="1316"/>
                  </a:cubicBezTo>
                  <a:cubicBezTo>
                    <a:pt x="341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27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Freeform 475"/>
            <p:cNvSpPr>
              <a:spLocks noChangeArrowheads="1"/>
            </p:cNvSpPr>
            <p:nvPr/>
          </p:nvSpPr>
          <p:spPr bwMode="auto">
            <a:xfrm>
              <a:off x="2470896" y="3810664"/>
              <a:ext cx="277130" cy="79817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41 w 464"/>
                <a:gd name="T5" fmla="*/ 103 h 1317"/>
                <a:gd name="T6" fmla="*/ 236 w 464"/>
                <a:gd name="T7" fmla="*/ 0 h 1317"/>
                <a:gd name="T8" fmla="*/ 141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76 w 464"/>
                <a:gd name="T17" fmla="*/ 235 h 1317"/>
                <a:gd name="T18" fmla="*/ 9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44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7 w 464"/>
                <a:gd name="T31" fmla="*/ 365 h 1317"/>
                <a:gd name="T32" fmla="*/ 97 w 464"/>
                <a:gd name="T33" fmla="*/ 1254 h 1317"/>
                <a:gd name="T34" fmla="*/ 157 w 464"/>
                <a:gd name="T35" fmla="*/ 1316 h 1317"/>
                <a:gd name="T36" fmla="*/ 219 w 464"/>
                <a:gd name="T37" fmla="*/ 1254 h 1317"/>
                <a:gd name="T38" fmla="*/ 219 w 464"/>
                <a:gd name="T39" fmla="*/ 767 h 1317"/>
                <a:gd name="T40" fmla="*/ 254 w 464"/>
                <a:gd name="T41" fmla="*/ 767 h 1317"/>
                <a:gd name="T42" fmla="*/ 254 w 464"/>
                <a:gd name="T43" fmla="*/ 1254 h 1317"/>
                <a:gd name="T44" fmla="*/ 306 w 464"/>
                <a:gd name="T45" fmla="*/ 1316 h 1317"/>
                <a:gd name="T46" fmla="*/ 368 w 464"/>
                <a:gd name="T47" fmla="*/ 1254 h 1317"/>
                <a:gd name="T48" fmla="*/ 368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28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9" y="200"/>
                    <a:pt x="341" y="157"/>
                    <a:pt x="341" y="103"/>
                  </a:cubicBezTo>
                  <a:cubicBezTo>
                    <a:pt x="341" y="43"/>
                    <a:pt x="289" y="0"/>
                    <a:pt x="236" y="0"/>
                  </a:cubicBezTo>
                  <a:cubicBezTo>
                    <a:pt x="184" y="0"/>
                    <a:pt x="141" y="43"/>
                    <a:pt x="141" y="103"/>
                  </a:cubicBezTo>
                  <a:cubicBezTo>
                    <a:pt x="141" y="157"/>
                    <a:pt x="18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28" y="235"/>
                    <a:pt x="37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44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9" y="741"/>
                    <a:pt x="44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2" y="1316"/>
                    <a:pt x="157" y="1316"/>
                  </a:cubicBezTo>
                  <a:cubicBezTo>
                    <a:pt x="192" y="1316"/>
                    <a:pt x="219" y="1290"/>
                    <a:pt x="219" y="1254"/>
                  </a:cubicBezTo>
                  <a:cubicBezTo>
                    <a:pt x="219" y="767"/>
                    <a:pt x="219" y="767"/>
                    <a:pt x="219" y="767"/>
                  </a:cubicBezTo>
                  <a:cubicBezTo>
                    <a:pt x="254" y="767"/>
                    <a:pt x="254" y="767"/>
                    <a:pt x="254" y="767"/>
                  </a:cubicBezTo>
                  <a:cubicBezTo>
                    <a:pt x="254" y="1254"/>
                    <a:pt x="254" y="1254"/>
                    <a:pt x="254" y="1254"/>
                  </a:cubicBezTo>
                  <a:cubicBezTo>
                    <a:pt x="254" y="1290"/>
                    <a:pt x="281" y="1316"/>
                    <a:pt x="306" y="1316"/>
                  </a:cubicBezTo>
                  <a:cubicBezTo>
                    <a:pt x="341" y="1316"/>
                    <a:pt x="368" y="1290"/>
                    <a:pt x="368" y="1254"/>
                  </a:cubicBezTo>
                  <a:cubicBezTo>
                    <a:pt x="368" y="365"/>
                    <a:pt x="368" y="365"/>
                    <a:pt x="368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3" y="732"/>
                    <a:pt x="428" y="732"/>
                  </a:cubicBezTo>
                  <a:cubicBezTo>
                    <a:pt x="446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476"/>
            <p:cNvSpPr>
              <a:spLocks noChangeArrowheads="1"/>
            </p:cNvSpPr>
            <p:nvPr/>
          </p:nvSpPr>
          <p:spPr bwMode="auto">
            <a:xfrm>
              <a:off x="2933431" y="3810664"/>
              <a:ext cx="279081" cy="79817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4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96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6 w 463"/>
                <a:gd name="T31" fmla="*/ 365 h 1317"/>
                <a:gd name="T32" fmla="*/ 96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53 w 463"/>
                <a:gd name="T41" fmla="*/ 767 h 1317"/>
                <a:gd name="T42" fmla="*/ 253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3 w 463"/>
                <a:gd name="T51" fmla="*/ 365 h 1317"/>
                <a:gd name="T52" fmla="*/ 383 w 463"/>
                <a:gd name="T53" fmla="*/ 697 h 1317"/>
                <a:gd name="T54" fmla="*/ 427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8" y="200"/>
                    <a:pt x="332" y="157"/>
                    <a:pt x="332" y="103"/>
                  </a:cubicBezTo>
                  <a:cubicBezTo>
                    <a:pt x="332" y="43"/>
                    <a:pt x="288" y="0"/>
                    <a:pt x="235" y="0"/>
                  </a:cubicBezTo>
                  <a:cubicBezTo>
                    <a:pt x="183" y="0"/>
                    <a:pt x="140" y="43"/>
                    <a:pt x="140" y="103"/>
                  </a:cubicBezTo>
                  <a:cubicBezTo>
                    <a:pt x="14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8" y="235"/>
                    <a:pt x="375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43" y="741"/>
                  </a:cubicBezTo>
                  <a:cubicBezTo>
                    <a:pt x="61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6" y="365"/>
                    <a:pt x="96" y="365"/>
                    <a:pt x="96" y="365"/>
                  </a:cubicBezTo>
                  <a:cubicBezTo>
                    <a:pt x="96" y="1254"/>
                    <a:pt x="96" y="1254"/>
                    <a:pt x="96" y="1254"/>
                  </a:cubicBezTo>
                  <a:cubicBezTo>
                    <a:pt x="96" y="1290"/>
                    <a:pt x="121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53" y="767"/>
                    <a:pt x="253" y="767"/>
                    <a:pt x="253" y="767"/>
                  </a:cubicBezTo>
                  <a:cubicBezTo>
                    <a:pt x="253" y="1254"/>
                    <a:pt x="253" y="1254"/>
                    <a:pt x="253" y="1254"/>
                  </a:cubicBezTo>
                  <a:cubicBezTo>
                    <a:pt x="253" y="1290"/>
                    <a:pt x="278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3" y="365"/>
                    <a:pt x="383" y="365"/>
                    <a:pt x="383" y="365"/>
                  </a:cubicBezTo>
                  <a:cubicBezTo>
                    <a:pt x="383" y="697"/>
                    <a:pt x="383" y="697"/>
                    <a:pt x="383" y="697"/>
                  </a:cubicBezTo>
                  <a:cubicBezTo>
                    <a:pt x="383" y="714"/>
                    <a:pt x="402" y="732"/>
                    <a:pt x="427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 477"/>
            <p:cNvSpPr>
              <a:spLocks noChangeArrowheads="1"/>
            </p:cNvSpPr>
            <p:nvPr/>
          </p:nvSpPr>
          <p:spPr bwMode="auto">
            <a:xfrm>
              <a:off x="3394014" y="3810664"/>
              <a:ext cx="279081" cy="79817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2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75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43 w 463"/>
                <a:gd name="T25" fmla="*/ 741 h 1317"/>
                <a:gd name="T26" fmla="*/ 78 w 463"/>
                <a:gd name="T27" fmla="*/ 697 h 1317"/>
                <a:gd name="T28" fmla="*/ 78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8 w 463"/>
                <a:gd name="T37" fmla="*/ 1254 h 1317"/>
                <a:gd name="T38" fmla="*/ 218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2" y="157"/>
                    <a:pt x="332" y="103"/>
                  </a:cubicBezTo>
                  <a:cubicBezTo>
                    <a:pt x="332" y="43"/>
                    <a:pt x="287" y="0"/>
                    <a:pt x="235" y="0"/>
                  </a:cubicBezTo>
                  <a:cubicBezTo>
                    <a:pt x="183" y="0"/>
                    <a:pt x="130" y="43"/>
                    <a:pt x="130" y="103"/>
                  </a:cubicBezTo>
                  <a:cubicBezTo>
                    <a:pt x="130" y="157"/>
                    <a:pt x="183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75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43" y="741"/>
                  </a:cubicBezTo>
                  <a:cubicBezTo>
                    <a:pt x="62" y="741"/>
                    <a:pt x="78" y="722"/>
                    <a:pt x="78" y="697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8" y="1290"/>
                    <a:pt x="218" y="1254"/>
                  </a:cubicBezTo>
                  <a:cubicBezTo>
                    <a:pt x="218" y="767"/>
                    <a:pt x="218" y="767"/>
                    <a:pt x="218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0" y="732"/>
                    <a:pt x="419" y="732"/>
                  </a:cubicBezTo>
                  <a:cubicBezTo>
                    <a:pt x="445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Freeform 478"/>
            <p:cNvSpPr>
              <a:spLocks noChangeArrowheads="1"/>
            </p:cNvSpPr>
            <p:nvPr/>
          </p:nvSpPr>
          <p:spPr bwMode="auto">
            <a:xfrm>
              <a:off x="3854597" y="3810664"/>
              <a:ext cx="279081" cy="798173"/>
            </a:xfrm>
            <a:custGeom>
              <a:avLst/>
              <a:gdLst>
                <a:gd name="T0" fmla="*/ 235 w 463"/>
                <a:gd name="T1" fmla="*/ 200 h 1317"/>
                <a:gd name="T2" fmla="*/ 235 w 463"/>
                <a:gd name="T3" fmla="*/ 200 h 1317"/>
                <a:gd name="T4" fmla="*/ 330 w 463"/>
                <a:gd name="T5" fmla="*/ 103 h 1317"/>
                <a:gd name="T6" fmla="*/ 235 w 463"/>
                <a:gd name="T7" fmla="*/ 0 h 1317"/>
                <a:gd name="T8" fmla="*/ 130 w 463"/>
                <a:gd name="T9" fmla="*/ 103 h 1317"/>
                <a:gd name="T10" fmla="*/ 235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6 w 463"/>
                <a:gd name="T17" fmla="*/ 235 h 1317"/>
                <a:gd name="T18" fmla="*/ 87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5 w 463"/>
                <a:gd name="T31" fmla="*/ 365 h 1317"/>
                <a:gd name="T32" fmla="*/ 95 w 463"/>
                <a:gd name="T33" fmla="*/ 1254 h 1317"/>
                <a:gd name="T34" fmla="*/ 157 w 463"/>
                <a:gd name="T35" fmla="*/ 1316 h 1317"/>
                <a:gd name="T36" fmla="*/ 217 w 463"/>
                <a:gd name="T37" fmla="*/ 1254 h 1317"/>
                <a:gd name="T38" fmla="*/ 217 w 463"/>
                <a:gd name="T39" fmla="*/ 767 h 1317"/>
                <a:gd name="T40" fmla="*/ 244 w 463"/>
                <a:gd name="T41" fmla="*/ 767 h 1317"/>
                <a:gd name="T42" fmla="*/ 244 w 463"/>
                <a:gd name="T43" fmla="*/ 1254 h 1317"/>
                <a:gd name="T44" fmla="*/ 305 w 463"/>
                <a:gd name="T45" fmla="*/ 1316 h 1317"/>
                <a:gd name="T46" fmla="*/ 366 w 463"/>
                <a:gd name="T47" fmla="*/ 1254 h 1317"/>
                <a:gd name="T48" fmla="*/ 366 w 463"/>
                <a:gd name="T49" fmla="*/ 365 h 1317"/>
                <a:gd name="T50" fmla="*/ 384 w 463"/>
                <a:gd name="T51" fmla="*/ 365 h 1317"/>
                <a:gd name="T52" fmla="*/ 384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35" y="200"/>
                  </a:moveTo>
                  <a:lnTo>
                    <a:pt x="235" y="200"/>
                  </a:lnTo>
                  <a:cubicBezTo>
                    <a:pt x="287" y="200"/>
                    <a:pt x="330" y="157"/>
                    <a:pt x="330" y="103"/>
                  </a:cubicBezTo>
                  <a:cubicBezTo>
                    <a:pt x="330" y="43"/>
                    <a:pt x="287" y="0"/>
                    <a:pt x="235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5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43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92" y="1316"/>
                    <a:pt x="217" y="1290"/>
                    <a:pt x="217" y="1254"/>
                  </a:cubicBezTo>
                  <a:cubicBezTo>
                    <a:pt x="217" y="767"/>
                    <a:pt x="217" y="767"/>
                    <a:pt x="217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0" y="1316"/>
                    <a:pt x="305" y="1316"/>
                  </a:cubicBezTo>
                  <a:cubicBezTo>
                    <a:pt x="341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Freeform 479"/>
            <p:cNvSpPr>
              <a:spLocks noChangeArrowheads="1"/>
            </p:cNvSpPr>
            <p:nvPr/>
          </p:nvSpPr>
          <p:spPr bwMode="auto">
            <a:xfrm>
              <a:off x="4315180" y="3810664"/>
              <a:ext cx="279081" cy="798173"/>
            </a:xfrm>
            <a:custGeom>
              <a:avLst/>
              <a:gdLst>
                <a:gd name="T0" fmla="*/ 236 w 464"/>
                <a:gd name="T1" fmla="*/ 200 h 1317"/>
                <a:gd name="T2" fmla="*/ 236 w 464"/>
                <a:gd name="T3" fmla="*/ 200 h 1317"/>
                <a:gd name="T4" fmla="*/ 331 w 464"/>
                <a:gd name="T5" fmla="*/ 103 h 1317"/>
                <a:gd name="T6" fmla="*/ 236 w 464"/>
                <a:gd name="T7" fmla="*/ 0 h 1317"/>
                <a:gd name="T8" fmla="*/ 130 w 464"/>
                <a:gd name="T9" fmla="*/ 103 h 1317"/>
                <a:gd name="T10" fmla="*/ 236 w 464"/>
                <a:gd name="T11" fmla="*/ 200 h 1317"/>
                <a:gd name="T12" fmla="*/ 463 w 464"/>
                <a:gd name="T13" fmla="*/ 330 h 1317"/>
                <a:gd name="T14" fmla="*/ 463 w 464"/>
                <a:gd name="T15" fmla="*/ 330 h 1317"/>
                <a:gd name="T16" fmla="*/ 366 w 464"/>
                <a:gd name="T17" fmla="*/ 235 h 1317"/>
                <a:gd name="T18" fmla="*/ 87 w 464"/>
                <a:gd name="T19" fmla="*/ 235 h 1317"/>
                <a:gd name="T20" fmla="*/ 0 w 464"/>
                <a:gd name="T21" fmla="*/ 330 h 1317"/>
                <a:gd name="T22" fmla="*/ 0 w 464"/>
                <a:gd name="T23" fmla="*/ 697 h 1317"/>
                <a:gd name="T24" fmla="*/ 35 w 464"/>
                <a:gd name="T25" fmla="*/ 741 h 1317"/>
                <a:gd name="T26" fmla="*/ 79 w 464"/>
                <a:gd name="T27" fmla="*/ 697 h 1317"/>
                <a:gd name="T28" fmla="*/ 79 w 464"/>
                <a:gd name="T29" fmla="*/ 365 h 1317"/>
                <a:gd name="T30" fmla="*/ 95 w 464"/>
                <a:gd name="T31" fmla="*/ 365 h 1317"/>
                <a:gd name="T32" fmla="*/ 95 w 464"/>
                <a:gd name="T33" fmla="*/ 1254 h 1317"/>
                <a:gd name="T34" fmla="*/ 157 w 464"/>
                <a:gd name="T35" fmla="*/ 1316 h 1317"/>
                <a:gd name="T36" fmla="*/ 209 w 464"/>
                <a:gd name="T37" fmla="*/ 1254 h 1317"/>
                <a:gd name="T38" fmla="*/ 209 w 464"/>
                <a:gd name="T39" fmla="*/ 767 h 1317"/>
                <a:gd name="T40" fmla="*/ 244 w 464"/>
                <a:gd name="T41" fmla="*/ 767 h 1317"/>
                <a:gd name="T42" fmla="*/ 244 w 464"/>
                <a:gd name="T43" fmla="*/ 1254 h 1317"/>
                <a:gd name="T44" fmla="*/ 306 w 464"/>
                <a:gd name="T45" fmla="*/ 1316 h 1317"/>
                <a:gd name="T46" fmla="*/ 366 w 464"/>
                <a:gd name="T47" fmla="*/ 1254 h 1317"/>
                <a:gd name="T48" fmla="*/ 366 w 464"/>
                <a:gd name="T49" fmla="*/ 365 h 1317"/>
                <a:gd name="T50" fmla="*/ 384 w 464"/>
                <a:gd name="T51" fmla="*/ 365 h 1317"/>
                <a:gd name="T52" fmla="*/ 384 w 464"/>
                <a:gd name="T53" fmla="*/ 697 h 1317"/>
                <a:gd name="T54" fmla="*/ 419 w 464"/>
                <a:gd name="T55" fmla="*/ 732 h 1317"/>
                <a:gd name="T56" fmla="*/ 463 w 464"/>
                <a:gd name="T57" fmla="*/ 697 h 1317"/>
                <a:gd name="T58" fmla="*/ 463 w 464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17">
                  <a:moveTo>
                    <a:pt x="236" y="200"/>
                  </a:moveTo>
                  <a:lnTo>
                    <a:pt x="236" y="200"/>
                  </a:lnTo>
                  <a:cubicBezTo>
                    <a:pt x="287" y="200"/>
                    <a:pt x="331" y="157"/>
                    <a:pt x="331" y="103"/>
                  </a:cubicBezTo>
                  <a:cubicBezTo>
                    <a:pt x="331" y="43"/>
                    <a:pt x="287" y="0"/>
                    <a:pt x="236" y="0"/>
                  </a:cubicBezTo>
                  <a:cubicBezTo>
                    <a:pt x="174" y="0"/>
                    <a:pt x="130" y="43"/>
                    <a:pt x="130" y="103"/>
                  </a:cubicBezTo>
                  <a:cubicBezTo>
                    <a:pt x="130" y="157"/>
                    <a:pt x="174" y="200"/>
                    <a:pt x="236" y="200"/>
                  </a:cubicBezTo>
                  <a:close/>
                  <a:moveTo>
                    <a:pt x="463" y="330"/>
                  </a:moveTo>
                  <a:lnTo>
                    <a:pt x="463" y="330"/>
                  </a:lnTo>
                  <a:cubicBezTo>
                    <a:pt x="463" y="278"/>
                    <a:pt x="419" y="235"/>
                    <a:pt x="366" y="235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7" y="741"/>
                    <a:pt x="35" y="741"/>
                  </a:cubicBezTo>
                  <a:cubicBezTo>
                    <a:pt x="60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5" y="365"/>
                    <a:pt x="95" y="365"/>
                    <a:pt x="95" y="365"/>
                  </a:cubicBezTo>
                  <a:cubicBezTo>
                    <a:pt x="95" y="1254"/>
                    <a:pt x="95" y="1254"/>
                    <a:pt x="95" y="1254"/>
                  </a:cubicBezTo>
                  <a:cubicBezTo>
                    <a:pt x="95" y="1290"/>
                    <a:pt x="122" y="1316"/>
                    <a:pt x="157" y="1316"/>
                  </a:cubicBezTo>
                  <a:cubicBezTo>
                    <a:pt x="182" y="1316"/>
                    <a:pt x="209" y="1290"/>
                    <a:pt x="209" y="1254"/>
                  </a:cubicBezTo>
                  <a:cubicBezTo>
                    <a:pt x="209" y="767"/>
                    <a:pt x="209" y="767"/>
                    <a:pt x="209" y="767"/>
                  </a:cubicBezTo>
                  <a:cubicBezTo>
                    <a:pt x="244" y="767"/>
                    <a:pt x="244" y="767"/>
                    <a:pt x="244" y="767"/>
                  </a:cubicBezTo>
                  <a:cubicBezTo>
                    <a:pt x="244" y="1254"/>
                    <a:pt x="244" y="1254"/>
                    <a:pt x="244" y="1254"/>
                  </a:cubicBezTo>
                  <a:cubicBezTo>
                    <a:pt x="244" y="1290"/>
                    <a:pt x="271" y="1316"/>
                    <a:pt x="306" y="1316"/>
                  </a:cubicBezTo>
                  <a:cubicBezTo>
                    <a:pt x="339" y="1316"/>
                    <a:pt x="366" y="1290"/>
                    <a:pt x="366" y="1254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1" y="732"/>
                    <a:pt x="419" y="732"/>
                  </a:cubicBezTo>
                  <a:cubicBezTo>
                    <a:pt x="444" y="732"/>
                    <a:pt x="463" y="714"/>
                    <a:pt x="463" y="697"/>
                  </a:cubicBezTo>
                  <a:lnTo>
                    <a:pt x="463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480"/>
            <p:cNvSpPr>
              <a:spLocks noChangeArrowheads="1"/>
            </p:cNvSpPr>
            <p:nvPr/>
          </p:nvSpPr>
          <p:spPr bwMode="auto">
            <a:xfrm>
              <a:off x="4775764" y="3810664"/>
              <a:ext cx="279081" cy="798173"/>
            </a:xfrm>
            <a:custGeom>
              <a:avLst/>
              <a:gdLst>
                <a:gd name="T0" fmla="*/ 227 w 465"/>
                <a:gd name="T1" fmla="*/ 200 h 1317"/>
                <a:gd name="T2" fmla="*/ 227 w 465"/>
                <a:gd name="T3" fmla="*/ 200 h 1317"/>
                <a:gd name="T4" fmla="*/ 332 w 465"/>
                <a:gd name="T5" fmla="*/ 103 h 1317"/>
                <a:gd name="T6" fmla="*/ 227 w 465"/>
                <a:gd name="T7" fmla="*/ 0 h 1317"/>
                <a:gd name="T8" fmla="*/ 132 w 465"/>
                <a:gd name="T9" fmla="*/ 103 h 1317"/>
                <a:gd name="T10" fmla="*/ 227 w 465"/>
                <a:gd name="T11" fmla="*/ 200 h 1317"/>
                <a:gd name="T12" fmla="*/ 464 w 465"/>
                <a:gd name="T13" fmla="*/ 330 h 1317"/>
                <a:gd name="T14" fmla="*/ 464 w 465"/>
                <a:gd name="T15" fmla="*/ 330 h 1317"/>
                <a:gd name="T16" fmla="*/ 367 w 465"/>
                <a:gd name="T17" fmla="*/ 235 h 1317"/>
                <a:gd name="T18" fmla="*/ 88 w 465"/>
                <a:gd name="T19" fmla="*/ 235 h 1317"/>
                <a:gd name="T20" fmla="*/ 0 w 465"/>
                <a:gd name="T21" fmla="*/ 330 h 1317"/>
                <a:gd name="T22" fmla="*/ 0 w 465"/>
                <a:gd name="T23" fmla="*/ 697 h 1317"/>
                <a:gd name="T24" fmla="*/ 35 w 465"/>
                <a:gd name="T25" fmla="*/ 741 h 1317"/>
                <a:gd name="T26" fmla="*/ 80 w 465"/>
                <a:gd name="T27" fmla="*/ 697 h 1317"/>
                <a:gd name="T28" fmla="*/ 80 w 465"/>
                <a:gd name="T29" fmla="*/ 365 h 1317"/>
                <a:gd name="T30" fmla="*/ 97 w 465"/>
                <a:gd name="T31" fmla="*/ 365 h 1317"/>
                <a:gd name="T32" fmla="*/ 97 w 465"/>
                <a:gd name="T33" fmla="*/ 1254 h 1317"/>
                <a:gd name="T34" fmla="*/ 158 w 465"/>
                <a:gd name="T35" fmla="*/ 1316 h 1317"/>
                <a:gd name="T36" fmla="*/ 210 w 465"/>
                <a:gd name="T37" fmla="*/ 1254 h 1317"/>
                <a:gd name="T38" fmla="*/ 210 w 465"/>
                <a:gd name="T39" fmla="*/ 767 h 1317"/>
                <a:gd name="T40" fmla="*/ 245 w 465"/>
                <a:gd name="T41" fmla="*/ 767 h 1317"/>
                <a:gd name="T42" fmla="*/ 245 w 465"/>
                <a:gd name="T43" fmla="*/ 1254 h 1317"/>
                <a:gd name="T44" fmla="*/ 305 w 465"/>
                <a:gd name="T45" fmla="*/ 1316 h 1317"/>
                <a:gd name="T46" fmla="*/ 367 w 465"/>
                <a:gd name="T47" fmla="*/ 1254 h 1317"/>
                <a:gd name="T48" fmla="*/ 367 w 465"/>
                <a:gd name="T49" fmla="*/ 365 h 1317"/>
                <a:gd name="T50" fmla="*/ 384 w 465"/>
                <a:gd name="T51" fmla="*/ 365 h 1317"/>
                <a:gd name="T52" fmla="*/ 384 w 465"/>
                <a:gd name="T53" fmla="*/ 697 h 1317"/>
                <a:gd name="T54" fmla="*/ 419 w 465"/>
                <a:gd name="T55" fmla="*/ 732 h 1317"/>
                <a:gd name="T56" fmla="*/ 464 w 465"/>
                <a:gd name="T57" fmla="*/ 697 h 1317"/>
                <a:gd name="T58" fmla="*/ 464 w 465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4" y="330"/>
                  </a:moveTo>
                  <a:lnTo>
                    <a:pt x="464" y="330"/>
                  </a:lnTo>
                  <a:cubicBezTo>
                    <a:pt x="464" y="278"/>
                    <a:pt x="419" y="235"/>
                    <a:pt x="367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80" y="722"/>
                    <a:pt x="80" y="697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3" y="1316"/>
                    <a:pt x="158" y="1316"/>
                  </a:cubicBezTo>
                  <a:cubicBezTo>
                    <a:pt x="183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714"/>
                    <a:pt x="402" y="732"/>
                    <a:pt x="419" y="732"/>
                  </a:cubicBezTo>
                  <a:cubicBezTo>
                    <a:pt x="445" y="732"/>
                    <a:pt x="464" y="714"/>
                    <a:pt x="464" y="697"/>
                  </a:cubicBezTo>
                  <a:lnTo>
                    <a:pt x="464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Freeform 481"/>
            <p:cNvSpPr>
              <a:spLocks noChangeArrowheads="1"/>
            </p:cNvSpPr>
            <p:nvPr/>
          </p:nvSpPr>
          <p:spPr bwMode="auto">
            <a:xfrm>
              <a:off x="5236347" y="3810664"/>
              <a:ext cx="279081" cy="798173"/>
            </a:xfrm>
            <a:custGeom>
              <a:avLst/>
              <a:gdLst>
                <a:gd name="T0" fmla="*/ 227 w 463"/>
                <a:gd name="T1" fmla="*/ 200 h 1317"/>
                <a:gd name="T2" fmla="*/ 227 w 463"/>
                <a:gd name="T3" fmla="*/ 200 h 1317"/>
                <a:gd name="T4" fmla="*/ 332 w 463"/>
                <a:gd name="T5" fmla="*/ 103 h 1317"/>
                <a:gd name="T6" fmla="*/ 227 w 463"/>
                <a:gd name="T7" fmla="*/ 0 h 1317"/>
                <a:gd name="T8" fmla="*/ 132 w 463"/>
                <a:gd name="T9" fmla="*/ 103 h 1317"/>
                <a:gd name="T10" fmla="*/ 227 w 463"/>
                <a:gd name="T11" fmla="*/ 200 h 1317"/>
                <a:gd name="T12" fmla="*/ 462 w 463"/>
                <a:gd name="T13" fmla="*/ 330 h 1317"/>
                <a:gd name="T14" fmla="*/ 462 w 463"/>
                <a:gd name="T15" fmla="*/ 330 h 1317"/>
                <a:gd name="T16" fmla="*/ 367 w 463"/>
                <a:gd name="T17" fmla="*/ 235 h 1317"/>
                <a:gd name="T18" fmla="*/ 89 w 463"/>
                <a:gd name="T19" fmla="*/ 235 h 1317"/>
                <a:gd name="T20" fmla="*/ 0 w 463"/>
                <a:gd name="T21" fmla="*/ 330 h 1317"/>
                <a:gd name="T22" fmla="*/ 0 w 463"/>
                <a:gd name="T23" fmla="*/ 697 h 1317"/>
                <a:gd name="T24" fmla="*/ 35 w 463"/>
                <a:gd name="T25" fmla="*/ 741 h 1317"/>
                <a:gd name="T26" fmla="*/ 79 w 463"/>
                <a:gd name="T27" fmla="*/ 697 h 1317"/>
                <a:gd name="T28" fmla="*/ 79 w 463"/>
                <a:gd name="T29" fmla="*/ 365 h 1317"/>
                <a:gd name="T30" fmla="*/ 97 w 463"/>
                <a:gd name="T31" fmla="*/ 365 h 1317"/>
                <a:gd name="T32" fmla="*/ 97 w 463"/>
                <a:gd name="T33" fmla="*/ 1254 h 1317"/>
                <a:gd name="T34" fmla="*/ 149 w 463"/>
                <a:gd name="T35" fmla="*/ 1316 h 1317"/>
                <a:gd name="T36" fmla="*/ 210 w 463"/>
                <a:gd name="T37" fmla="*/ 1254 h 1317"/>
                <a:gd name="T38" fmla="*/ 210 w 463"/>
                <a:gd name="T39" fmla="*/ 767 h 1317"/>
                <a:gd name="T40" fmla="*/ 245 w 463"/>
                <a:gd name="T41" fmla="*/ 767 h 1317"/>
                <a:gd name="T42" fmla="*/ 245 w 463"/>
                <a:gd name="T43" fmla="*/ 1254 h 1317"/>
                <a:gd name="T44" fmla="*/ 305 w 463"/>
                <a:gd name="T45" fmla="*/ 1316 h 1317"/>
                <a:gd name="T46" fmla="*/ 367 w 463"/>
                <a:gd name="T47" fmla="*/ 1254 h 1317"/>
                <a:gd name="T48" fmla="*/ 367 w 463"/>
                <a:gd name="T49" fmla="*/ 365 h 1317"/>
                <a:gd name="T50" fmla="*/ 376 w 463"/>
                <a:gd name="T51" fmla="*/ 365 h 1317"/>
                <a:gd name="T52" fmla="*/ 376 w 463"/>
                <a:gd name="T53" fmla="*/ 697 h 1317"/>
                <a:gd name="T54" fmla="*/ 419 w 463"/>
                <a:gd name="T55" fmla="*/ 732 h 1317"/>
                <a:gd name="T56" fmla="*/ 462 w 463"/>
                <a:gd name="T57" fmla="*/ 697 h 1317"/>
                <a:gd name="T58" fmla="*/ 462 w 463"/>
                <a:gd name="T59" fmla="*/ 3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17">
                  <a:moveTo>
                    <a:pt x="227" y="200"/>
                  </a:moveTo>
                  <a:lnTo>
                    <a:pt x="227" y="200"/>
                  </a:lnTo>
                  <a:cubicBezTo>
                    <a:pt x="289" y="200"/>
                    <a:pt x="332" y="157"/>
                    <a:pt x="332" y="103"/>
                  </a:cubicBezTo>
                  <a:cubicBezTo>
                    <a:pt x="332" y="43"/>
                    <a:pt x="289" y="0"/>
                    <a:pt x="227" y="0"/>
                  </a:cubicBezTo>
                  <a:cubicBezTo>
                    <a:pt x="175" y="0"/>
                    <a:pt x="132" y="43"/>
                    <a:pt x="132" y="103"/>
                  </a:cubicBezTo>
                  <a:cubicBezTo>
                    <a:pt x="132" y="157"/>
                    <a:pt x="175" y="200"/>
                    <a:pt x="227" y="200"/>
                  </a:cubicBezTo>
                  <a:close/>
                  <a:moveTo>
                    <a:pt x="462" y="330"/>
                  </a:moveTo>
                  <a:lnTo>
                    <a:pt x="462" y="330"/>
                  </a:lnTo>
                  <a:cubicBezTo>
                    <a:pt x="462" y="278"/>
                    <a:pt x="419" y="235"/>
                    <a:pt x="367" y="235"/>
                  </a:cubicBezTo>
                  <a:cubicBezTo>
                    <a:pt x="89" y="235"/>
                    <a:pt x="89" y="235"/>
                    <a:pt x="89" y="235"/>
                  </a:cubicBezTo>
                  <a:cubicBezTo>
                    <a:pt x="35" y="235"/>
                    <a:pt x="0" y="278"/>
                    <a:pt x="0" y="330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2"/>
                    <a:pt x="18" y="741"/>
                    <a:pt x="35" y="741"/>
                  </a:cubicBezTo>
                  <a:cubicBezTo>
                    <a:pt x="62" y="741"/>
                    <a:pt x="79" y="722"/>
                    <a:pt x="79" y="697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97" y="1254"/>
                    <a:pt x="97" y="1254"/>
                    <a:pt x="97" y="1254"/>
                  </a:cubicBezTo>
                  <a:cubicBezTo>
                    <a:pt x="97" y="1290"/>
                    <a:pt x="124" y="1316"/>
                    <a:pt x="149" y="1316"/>
                  </a:cubicBezTo>
                  <a:cubicBezTo>
                    <a:pt x="184" y="1316"/>
                    <a:pt x="210" y="1290"/>
                    <a:pt x="210" y="1254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45" y="767"/>
                    <a:pt x="245" y="767"/>
                    <a:pt x="245" y="767"/>
                  </a:cubicBezTo>
                  <a:cubicBezTo>
                    <a:pt x="245" y="1254"/>
                    <a:pt x="245" y="1254"/>
                    <a:pt x="245" y="1254"/>
                  </a:cubicBezTo>
                  <a:cubicBezTo>
                    <a:pt x="245" y="1290"/>
                    <a:pt x="270" y="1316"/>
                    <a:pt x="305" y="1316"/>
                  </a:cubicBezTo>
                  <a:cubicBezTo>
                    <a:pt x="340" y="1316"/>
                    <a:pt x="367" y="1290"/>
                    <a:pt x="367" y="1254"/>
                  </a:cubicBezTo>
                  <a:cubicBezTo>
                    <a:pt x="367" y="365"/>
                    <a:pt x="367" y="365"/>
                    <a:pt x="367" y="365"/>
                  </a:cubicBezTo>
                  <a:cubicBezTo>
                    <a:pt x="376" y="365"/>
                    <a:pt x="376" y="365"/>
                    <a:pt x="376" y="365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714"/>
                    <a:pt x="392" y="732"/>
                    <a:pt x="419" y="732"/>
                  </a:cubicBezTo>
                  <a:cubicBezTo>
                    <a:pt x="446" y="732"/>
                    <a:pt x="462" y="714"/>
                    <a:pt x="462" y="697"/>
                  </a:cubicBezTo>
                  <a:lnTo>
                    <a:pt x="462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-198924" y="3945838"/>
              <a:ext cx="1200249" cy="553572"/>
            </a:xfrm>
            <a:prstGeom prst="rect">
              <a:avLst/>
            </a:prstGeom>
            <a:noFill/>
          </p:spPr>
          <p:txBody>
            <a:bodyPr>
              <a:normAutofit lnSpcReduction="10000"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  <a:r>
                <a:rPr lang="en-US" sz="2100" b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0</a:t>
              </a:r>
              <a:r>
                <a:rPr lang="en-US" sz="2100" b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04" name="Group 60"/>
          <p:cNvGrpSpPr>
            <a:grpSpLocks/>
          </p:cNvGrpSpPr>
          <p:nvPr/>
        </p:nvGrpSpPr>
        <p:grpSpPr bwMode="auto">
          <a:xfrm>
            <a:off x="0" y="4219575"/>
            <a:ext cx="4648200" cy="590550"/>
            <a:chOff x="-198924" y="4710617"/>
            <a:chExt cx="5714352" cy="798173"/>
          </a:xfrm>
        </p:grpSpPr>
        <p:sp>
          <p:nvSpPr>
            <p:cNvPr id="105" name="Freeform 482"/>
            <p:cNvSpPr>
              <a:spLocks noChangeArrowheads="1"/>
            </p:cNvSpPr>
            <p:nvPr/>
          </p:nvSpPr>
          <p:spPr bwMode="auto">
            <a:xfrm>
              <a:off x="1093050" y="4710617"/>
              <a:ext cx="279083" cy="798173"/>
            </a:xfrm>
            <a:custGeom>
              <a:avLst/>
              <a:gdLst>
                <a:gd name="T0" fmla="*/ 227 w 463"/>
                <a:gd name="T1" fmla="*/ 202 h 1320"/>
                <a:gd name="T2" fmla="*/ 227 w 463"/>
                <a:gd name="T3" fmla="*/ 202 h 1320"/>
                <a:gd name="T4" fmla="*/ 332 w 463"/>
                <a:gd name="T5" fmla="*/ 106 h 1320"/>
                <a:gd name="T6" fmla="*/ 227 w 463"/>
                <a:gd name="T7" fmla="*/ 0 h 1320"/>
                <a:gd name="T8" fmla="*/ 130 w 463"/>
                <a:gd name="T9" fmla="*/ 106 h 1320"/>
                <a:gd name="T10" fmla="*/ 227 w 463"/>
                <a:gd name="T11" fmla="*/ 202 h 1320"/>
                <a:gd name="T12" fmla="*/ 462 w 463"/>
                <a:gd name="T13" fmla="*/ 332 h 1320"/>
                <a:gd name="T14" fmla="*/ 462 w 463"/>
                <a:gd name="T15" fmla="*/ 332 h 1320"/>
                <a:gd name="T16" fmla="*/ 365 w 463"/>
                <a:gd name="T17" fmla="*/ 237 h 1320"/>
                <a:gd name="T18" fmla="*/ 87 w 463"/>
                <a:gd name="T19" fmla="*/ 237 h 1320"/>
                <a:gd name="T20" fmla="*/ 0 w 463"/>
                <a:gd name="T21" fmla="*/ 332 h 1320"/>
                <a:gd name="T22" fmla="*/ 0 w 463"/>
                <a:gd name="T23" fmla="*/ 700 h 1320"/>
                <a:gd name="T24" fmla="*/ 35 w 463"/>
                <a:gd name="T25" fmla="*/ 735 h 1320"/>
                <a:gd name="T26" fmla="*/ 78 w 463"/>
                <a:gd name="T27" fmla="*/ 700 h 1320"/>
                <a:gd name="T28" fmla="*/ 78 w 463"/>
                <a:gd name="T29" fmla="*/ 359 h 1320"/>
                <a:gd name="T30" fmla="*/ 95 w 463"/>
                <a:gd name="T31" fmla="*/ 359 h 1320"/>
                <a:gd name="T32" fmla="*/ 95 w 463"/>
                <a:gd name="T33" fmla="*/ 1257 h 1320"/>
                <a:gd name="T34" fmla="*/ 148 w 463"/>
                <a:gd name="T35" fmla="*/ 1319 h 1320"/>
                <a:gd name="T36" fmla="*/ 208 w 463"/>
                <a:gd name="T37" fmla="*/ 1257 h 1320"/>
                <a:gd name="T38" fmla="*/ 208 w 463"/>
                <a:gd name="T39" fmla="*/ 768 h 1320"/>
                <a:gd name="T40" fmla="*/ 243 w 463"/>
                <a:gd name="T41" fmla="*/ 768 h 1320"/>
                <a:gd name="T42" fmla="*/ 243 w 463"/>
                <a:gd name="T43" fmla="*/ 1257 h 1320"/>
                <a:gd name="T44" fmla="*/ 305 w 463"/>
                <a:gd name="T45" fmla="*/ 1319 h 1320"/>
                <a:gd name="T46" fmla="*/ 365 w 463"/>
                <a:gd name="T47" fmla="*/ 1257 h 1320"/>
                <a:gd name="T48" fmla="*/ 365 w 463"/>
                <a:gd name="T49" fmla="*/ 359 h 1320"/>
                <a:gd name="T50" fmla="*/ 375 w 463"/>
                <a:gd name="T51" fmla="*/ 359 h 1320"/>
                <a:gd name="T52" fmla="*/ 375 w 463"/>
                <a:gd name="T53" fmla="*/ 700 h 1320"/>
                <a:gd name="T54" fmla="*/ 419 w 463"/>
                <a:gd name="T55" fmla="*/ 735 h 1320"/>
                <a:gd name="T56" fmla="*/ 462 w 463"/>
                <a:gd name="T57" fmla="*/ 700 h 1320"/>
                <a:gd name="T58" fmla="*/ 462 w 463"/>
                <a:gd name="T59" fmla="*/ 33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20">
                  <a:moveTo>
                    <a:pt x="227" y="202"/>
                  </a:moveTo>
                  <a:lnTo>
                    <a:pt x="227" y="202"/>
                  </a:lnTo>
                  <a:cubicBezTo>
                    <a:pt x="287" y="202"/>
                    <a:pt x="332" y="157"/>
                    <a:pt x="332" y="106"/>
                  </a:cubicBezTo>
                  <a:cubicBezTo>
                    <a:pt x="332" y="44"/>
                    <a:pt x="287" y="0"/>
                    <a:pt x="227" y="0"/>
                  </a:cubicBezTo>
                  <a:cubicBezTo>
                    <a:pt x="173" y="0"/>
                    <a:pt x="130" y="44"/>
                    <a:pt x="130" y="106"/>
                  </a:cubicBezTo>
                  <a:cubicBezTo>
                    <a:pt x="130" y="157"/>
                    <a:pt x="173" y="202"/>
                    <a:pt x="227" y="202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81"/>
                    <a:pt x="419" y="237"/>
                    <a:pt x="365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35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6" y="735"/>
                    <a:pt x="35" y="735"/>
                  </a:cubicBezTo>
                  <a:cubicBezTo>
                    <a:pt x="60" y="735"/>
                    <a:pt x="78" y="716"/>
                    <a:pt x="78" y="700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95" y="359"/>
                    <a:pt x="95" y="359"/>
                    <a:pt x="95" y="359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9"/>
                    <a:pt x="148" y="1319"/>
                  </a:cubicBezTo>
                  <a:cubicBezTo>
                    <a:pt x="183" y="1319"/>
                    <a:pt x="208" y="1292"/>
                    <a:pt x="208" y="1257"/>
                  </a:cubicBezTo>
                  <a:cubicBezTo>
                    <a:pt x="208" y="768"/>
                    <a:pt x="208" y="768"/>
                    <a:pt x="208" y="768"/>
                  </a:cubicBezTo>
                  <a:cubicBezTo>
                    <a:pt x="243" y="768"/>
                    <a:pt x="243" y="768"/>
                    <a:pt x="243" y="768"/>
                  </a:cubicBezTo>
                  <a:cubicBezTo>
                    <a:pt x="243" y="1257"/>
                    <a:pt x="243" y="1257"/>
                    <a:pt x="243" y="1257"/>
                  </a:cubicBezTo>
                  <a:cubicBezTo>
                    <a:pt x="243" y="1292"/>
                    <a:pt x="270" y="1319"/>
                    <a:pt x="305" y="1319"/>
                  </a:cubicBezTo>
                  <a:cubicBezTo>
                    <a:pt x="340" y="1319"/>
                    <a:pt x="365" y="1292"/>
                    <a:pt x="365" y="1257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75" y="359"/>
                    <a:pt x="375" y="359"/>
                    <a:pt x="375" y="359"/>
                  </a:cubicBezTo>
                  <a:cubicBezTo>
                    <a:pt x="375" y="700"/>
                    <a:pt x="375" y="700"/>
                    <a:pt x="375" y="700"/>
                  </a:cubicBezTo>
                  <a:cubicBezTo>
                    <a:pt x="375" y="716"/>
                    <a:pt x="400" y="735"/>
                    <a:pt x="419" y="735"/>
                  </a:cubicBezTo>
                  <a:cubicBezTo>
                    <a:pt x="444" y="735"/>
                    <a:pt x="462" y="716"/>
                    <a:pt x="462" y="700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Freeform 483"/>
            <p:cNvSpPr>
              <a:spLocks noChangeArrowheads="1"/>
            </p:cNvSpPr>
            <p:nvPr/>
          </p:nvSpPr>
          <p:spPr bwMode="auto">
            <a:xfrm>
              <a:off x="1549730" y="4710617"/>
              <a:ext cx="277130" cy="798173"/>
            </a:xfrm>
            <a:custGeom>
              <a:avLst/>
              <a:gdLst>
                <a:gd name="T0" fmla="*/ 237 w 465"/>
                <a:gd name="T1" fmla="*/ 202 h 1320"/>
                <a:gd name="T2" fmla="*/ 237 w 465"/>
                <a:gd name="T3" fmla="*/ 202 h 1320"/>
                <a:gd name="T4" fmla="*/ 340 w 465"/>
                <a:gd name="T5" fmla="*/ 106 h 1320"/>
                <a:gd name="T6" fmla="*/ 237 w 465"/>
                <a:gd name="T7" fmla="*/ 0 h 1320"/>
                <a:gd name="T8" fmla="*/ 140 w 465"/>
                <a:gd name="T9" fmla="*/ 106 h 1320"/>
                <a:gd name="T10" fmla="*/ 237 w 465"/>
                <a:gd name="T11" fmla="*/ 202 h 1320"/>
                <a:gd name="T12" fmla="*/ 464 w 465"/>
                <a:gd name="T13" fmla="*/ 332 h 1320"/>
                <a:gd name="T14" fmla="*/ 464 w 465"/>
                <a:gd name="T15" fmla="*/ 332 h 1320"/>
                <a:gd name="T16" fmla="*/ 375 w 465"/>
                <a:gd name="T17" fmla="*/ 237 h 1320"/>
                <a:gd name="T18" fmla="*/ 97 w 465"/>
                <a:gd name="T19" fmla="*/ 237 h 1320"/>
                <a:gd name="T20" fmla="*/ 0 w 465"/>
                <a:gd name="T21" fmla="*/ 332 h 1320"/>
                <a:gd name="T22" fmla="*/ 0 w 465"/>
                <a:gd name="T23" fmla="*/ 700 h 1320"/>
                <a:gd name="T24" fmla="*/ 45 w 465"/>
                <a:gd name="T25" fmla="*/ 735 h 1320"/>
                <a:gd name="T26" fmla="*/ 88 w 465"/>
                <a:gd name="T27" fmla="*/ 700 h 1320"/>
                <a:gd name="T28" fmla="*/ 88 w 465"/>
                <a:gd name="T29" fmla="*/ 359 h 1320"/>
                <a:gd name="T30" fmla="*/ 97 w 465"/>
                <a:gd name="T31" fmla="*/ 359 h 1320"/>
                <a:gd name="T32" fmla="*/ 97 w 465"/>
                <a:gd name="T33" fmla="*/ 1257 h 1320"/>
                <a:gd name="T34" fmla="*/ 159 w 465"/>
                <a:gd name="T35" fmla="*/ 1319 h 1320"/>
                <a:gd name="T36" fmla="*/ 219 w 465"/>
                <a:gd name="T37" fmla="*/ 1257 h 1320"/>
                <a:gd name="T38" fmla="*/ 219 w 465"/>
                <a:gd name="T39" fmla="*/ 768 h 1320"/>
                <a:gd name="T40" fmla="*/ 254 w 465"/>
                <a:gd name="T41" fmla="*/ 768 h 1320"/>
                <a:gd name="T42" fmla="*/ 254 w 465"/>
                <a:gd name="T43" fmla="*/ 1257 h 1320"/>
                <a:gd name="T44" fmla="*/ 315 w 465"/>
                <a:gd name="T45" fmla="*/ 1319 h 1320"/>
                <a:gd name="T46" fmla="*/ 375 w 465"/>
                <a:gd name="T47" fmla="*/ 1257 h 1320"/>
                <a:gd name="T48" fmla="*/ 375 w 465"/>
                <a:gd name="T49" fmla="*/ 359 h 1320"/>
                <a:gd name="T50" fmla="*/ 384 w 465"/>
                <a:gd name="T51" fmla="*/ 359 h 1320"/>
                <a:gd name="T52" fmla="*/ 384 w 465"/>
                <a:gd name="T53" fmla="*/ 700 h 1320"/>
                <a:gd name="T54" fmla="*/ 429 w 465"/>
                <a:gd name="T55" fmla="*/ 735 h 1320"/>
                <a:gd name="T56" fmla="*/ 464 w 465"/>
                <a:gd name="T57" fmla="*/ 700 h 1320"/>
                <a:gd name="T58" fmla="*/ 464 w 465"/>
                <a:gd name="T59" fmla="*/ 33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5" h="1320">
                  <a:moveTo>
                    <a:pt x="237" y="202"/>
                  </a:moveTo>
                  <a:lnTo>
                    <a:pt x="237" y="202"/>
                  </a:lnTo>
                  <a:cubicBezTo>
                    <a:pt x="297" y="202"/>
                    <a:pt x="340" y="157"/>
                    <a:pt x="340" y="106"/>
                  </a:cubicBezTo>
                  <a:cubicBezTo>
                    <a:pt x="340" y="44"/>
                    <a:pt x="297" y="0"/>
                    <a:pt x="237" y="0"/>
                  </a:cubicBezTo>
                  <a:cubicBezTo>
                    <a:pt x="184" y="0"/>
                    <a:pt x="140" y="44"/>
                    <a:pt x="140" y="106"/>
                  </a:cubicBezTo>
                  <a:cubicBezTo>
                    <a:pt x="140" y="157"/>
                    <a:pt x="184" y="202"/>
                    <a:pt x="237" y="202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81"/>
                    <a:pt x="429" y="237"/>
                    <a:pt x="375" y="237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45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27" y="735"/>
                    <a:pt x="45" y="735"/>
                  </a:cubicBezTo>
                  <a:cubicBezTo>
                    <a:pt x="70" y="735"/>
                    <a:pt x="88" y="716"/>
                    <a:pt x="88" y="700"/>
                  </a:cubicBezTo>
                  <a:cubicBezTo>
                    <a:pt x="88" y="359"/>
                    <a:pt x="88" y="359"/>
                    <a:pt x="88" y="359"/>
                  </a:cubicBezTo>
                  <a:cubicBezTo>
                    <a:pt x="97" y="359"/>
                    <a:pt x="97" y="359"/>
                    <a:pt x="97" y="359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32" y="1319"/>
                    <a:pt x="159" y="1319"/>
                  </a:cubicBezTo>
                  <a:cubicBezTo>
                    <a:pt x="194" y="1319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0" y="1319"/>
                    <a:pt x="315" y="1319"/>
                  </a:cubicBezTo>
                  <a:cubicBezTo>
                    <a:pt x="340" y="1319"/>
                    <a:pt x="375" y="1292"/>
                    <a:pt x="375" y="1257"/>
                  </a:cubicBezTo>
                  <a:cubicBezTo>
                    <a:pt x="375" y="359"/>
                    <a:pt x="375" y="359"/>
                    <a:pt x="375" y="359"/>
                  </a:cubicBezTo>
                  <a:cubicBezTo>
                    <a:pt x="384" y="359"/>
                    <a:pt x="384" y="359"/>
                    <a:pt x="384" y="359"/>
                  </a:cubicBezTo>
                  <a:cubicBezTo>
                    <a:pt x="384" y="700"/>
                    <a:pt x="384" y="700"/>
                    <a:pt x="384" y="700"/>
                  </a:cubicBezTo>
                  <a:cubicBezTo>
                    <a:pt x="384" y="716"/>
                    <a:pt x="402" y="735"/>
                    <a:pt x="429" y="735"/>
                  </a:cubicBezTo>
                  <a:cubicBezTo>
                    <a:pt x="446" y="735"/>
                    <a:pt x="464" y="716"/>
                    <a:pt x="464" y="700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Freeform 484"/>
            <p:cNvSpPr>
              <a:spLocks noChangeArrowheads="1"/>
            </p:cNvSpPr>
            <p:nvPr/>
          </p:nvSpPr>
          <p:spPr bwMode="auto">
            <a:xfrm>
              <a:off x="2010313" y="4710617"/>
              <a:ext cx="277130" cy="798173"/>
            </a:xfrm>
            <a:custGeom>
              <a:avLst/>
              <a:gdLst>
                <a:gd name="T0" fmla="*/ 237 w 463"/>
                <a:gd name="T1" fmla="*/ 202 h 1320"/>
                <a:gd name="T2" fmla="*/ 237 w 463"/>
                <a:gd name="T3" fmla="*/ 202 h 1320"/>
                <a:gd name="T4" fmla="*/ 341 w 463"/>
                <a:gd name="T5" fmla="*/ 106 h 1320"/>
                <a:gd name="T6" fmla="*/ 237 w 463"/>
                <a:gd name="T7" fmla="*/ 0 h 1320"/>
                <a:gd name="T8" fmla="*/ 140 w 463"/>
                <a:gd name="T9" fmla="*/ 106 h 1320"/>
                <a:gd name="T10" fmla="*/ 237 w 463"/>
                <a:gd name="T11" fmla="*/ 202 h 1320"/>
                <a:gd name="T12" fmla="*/ 462 w 463"/>
                <a:gd name="T13" fmla="*/ 332 h 1320"/>
                <a:gd name="T14" fmla="*/ 462 w 463"/>
                <a:gd name="T15" fmla="*/ 332 h 1320"/>
                <a:gd name="T16" fmla="*/ 376 w 463"/>
                <a:gd name="T17" fmla="*/ 237 h 1320"/>
                <a:gd name="T18" fmla="*/ 97 w 463"/>
                <a:gd name="T19" fmla="*/ 237 h 1320"/>
                <a:gd name="T20" fmla="*/ 0 w 463"/>
                <a:gd name="T21" fmla="*/ 332 h 1320"/>
                <a:gd name="T22" fmla="*/ 0 w 463"/>
                <a:gd name="T23" fmla="*/ 700 h 1320"/>
                <a:gd name="T24" fmla="*/ 44 w 463"/>
                <a:gd name="T25" fmla="*/ 735 h 1320"/>
                <a:gd name="T26" fmla="*/ 79 w 463"/>
                <a:gd name="T27" fmla="*/ 700 h 1320"/>
                <a:gd name="T28" fmla="*/ 79 w 463"/>
                <a:gd name="T29" fmla="*/ 359 h 1320"/>
                <a:gd name="T30" fmla="*/ 97 w 463"/>
                <a:gd name="T31" fmla="*/ 359 h 1320"/>
                <a:gd name="T32" fmla="*/ 97 w 463"/>
                <a:gd name="T33" fmla="*/ 1257 h 1320"/>
                <a:gd name="T34" fmla="*/ 157 w 463"/>
                <a:gd name="T35" fmla="*/ 1319 h 1320"/>
                <a:gd name="T36" fmla="*/ 219 w 463"/>
                <a:gd name="T37" fmla="*/ 1257 h 1320"/>
                <a:gd name="T38" fmla="*/ 219 w 463"/>
                <a:gd name="T39" fmla="*/ 768 h 1320"/>
                <a:gd name="T40" fmla="*/ 254 w 463"/>
                <a:gd name="T41" fmla="*/ 768 h 1320"/>
                <a:gd name="T42" fmla="*/ 254 w 463"/>
                <a:gd name="T43" fmla="*/ 1257 h 1320"/>
                <a:gd name="T44" fmla="*/ 316 w 463"/>
                <a:gd name="T45" fmla="*/ 1319 h 1320"/>
                <a:gd name="T46" fmla="*/ 367 w 463"/>
                <a:gd name="T47" fmla="*/ 1257 h 1320"/>
                <a:gd name="T48" fmla="*/ 367 w 463"/>
                <a:gd name="T49" fmla="*/ 359 h 1320"/>
                <a:gd name="T50" fmla="*/ 384 w 463"/>
                <a:gd name="T51" fmla="*/ 359 h 1320"/>
                <a:gd name="T52" fmla="*/ 384 w 463"/>
                <a:gd name="T53" fmla="*/ 700 h 1320"/>
                <a:gd name="T54" fmla="*/ 427 w 463"/>
                <a:gd name="T55" fmla="*/ 735 h 1320"/>
                <a:gd name="T56" fmla="*/ 462 w 463"/>
                <a:gd name="T57" fmla="*/ 700 h 1320"/>
                <a:gd name="T58" fmla="*/ 462 w 463"/>
                <a:gd name="T59" fmla="*/ 33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3" h="1320">
                  <a:moveTo>
                    <a:pt x="237" y="202"/>
                  </a:moveTo>
                  <a:lnTo>
                    <a:pt x="237" y="202"/>
                  </a:lnTo>
                  <a:cubicBezTo>
                    <a:pt x="297" y="202"/>
                    <a:pt x="341" y="157"/>
                    <a:pt x="341" y="106"/>
                  </a:cubicBezTo>
                  <a:cubicBezTo>
                    <a:pt x="341" y="44"/>
                    <a:pt x="297" y="0"/>
                    <a:pt x="237" y="0"/>
                  </a:cubicBezTo>
                  <a:cubicBezTo>
                    <a:pt x="184" y="0"/>
                    <a:pt x="140" y="44"/>
                    <a:pt x="140" y="106"/>
                  </a:cubicBezTo>
                  <a:cubicBezTo>
                    <a:pt x="140" y="157"/>
                    <a:pt x="184" y="202"/>
                    <a:pt x="237" y="202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81"/>
                    <a:pt x="427" y="237"/>
                    <a:pt x="376" y="237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44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9" y="735"/>
                    <a:pt x="44" y="735"/>
                  </a:cubicBezTo>
                  <a:cubicBezTo>
                    <a:pt x="62" y="735"/>
                    <a:pt x="79" y="716"/>
                    <a:pt x="79" y="700"/>
                  </a:cubicBezTo>
                  <a:cubicBezTo>
                    <a:pt x="79" y="359"/>
                    <a:pt x="79" y="359"/>
                    <a:pt x="79" y="359"/>
                  </a:cubicBezTo>
                  <a:cubicBezTo>
                    <a:pt x="97" y="359"/>
                    <a:pt x="97" y="359"/>
                    <a:pt x="97" y="359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2" y="1319"/>
                    <a:pt x="157" y="1319"/>
                  </a:cubicBezTo>
                  <a:cubicBezTo>
                    <a:pt x="192" y="1319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1" y="1319"/>
                    <a:pt x="316" y="1319"/>
                  </a:cubicBezTo>
                  <a:cubicBezTo>
                    <a:pt x="341" y="1319"/>
                    <a:pt x="367" y="1292"/>
                    <a:pt x="367" y="1257"/>
                  </a:cubicBezTo>
                  <a:cubicBezTo>
                    <a:pt x="367" y="359"/>
                    <a:pt x="367" y="359"/>
                    <a:pt x="367" y="359"/>
                  </a:cubicBezTo>
                  <a:cubicBezTo>
                    <a:pt x="384" y="359"/>
                    <a:pt x="384" y="359"/>
                    <a:pt x="384" y="359"/>
                  </a:cubicBezTo>
                  <a:cubicBezTo>
                    <a:pt x="384" y="700"/>
                    <a:pt x="384" y="700"/>
                    <a:pt x="384" y="700"/>
                  </a:cubicBezTo>
                  <a:cubicBezTo>
                    <a:pt x="384" y="716"/>
                    <a:pt x="402" y="735"/>
                    <a:pt x="427" y="735"/>
                  </a:cubicBezTo>
                  <a:cubicBezTo>
                    <a:pt x="446" y="735"/>
                    <a:pt x="462" y="716"/>
                    <a:pt x="462" y="700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Freeform 485"/>
            <p:cNvSpPr>
              <a:spLocks noChangeArrowheads="1"/>
            </p:cNvSpPr>
            <p:nvPr/>
          </p:nvSpPr>
          <p:spPr bwMode="auto">
            <a:xfrm>
              <a:off x="2470896" y="4710617"/>
              <a:ext cx="277130" cy="798173"/>
            </a:xfrm>
            <a:custGeom>
              <a:avLst/>
              <a:gdLst>
                <a:gd name="T0" fmla="*/ 236 w 464"/>
                <a:gd name="T1" fmla="*/ 202 h 1320"/>
                <a:gd name="T2" fmla="*/ 236 w 464"/>
                <a:gd name="T3" fmla="*/ 202 h 1320"/>
                <a:gd name="T4" fmla="*/ 341 w 464"/>
                <a:gd name="T5" fmla="*/ 106 h 1320"/>
                <a:gd name="T6" fmla="*/ 236 w 464"/>
                <a:gd name="T7" fmla="*/ 0 h 1320"/>
                <a:gd name="T8" fmla="*/ 141 w 464"/>
                <a:gd name="T9" fmla="*/ 106 h 1320"/>
                <a:gd name="T10" fmla="*/ 236 w 464"/>
                <a:gd name="T11" fmla="*/ 202 h 1320"/>
                <a:gd name="T12" fmla="*/ 463 w 464"/>
                <a:gd name="T13" fmla="*/ 332 h 1320"/>
                <a:gd name="T14" fmla="*/ 463 w 464"/>
                <a:gd name="T15" fmla="*/ 332 h 1320"/>
                <a:gd name="T16" fmla="*/ 376 w 464"/>
                <a:gd name="T17" fmla="*/ 237 h 1320"/>
                <a:gd name="T18" fmla="*/ 97 w 464"/>
                <a:gd name="T19" fmla="*/ 237 h 1320"/>
                <a:gd name="T20" fmla="*/ 0 w 464"/>
                <a:gd name="T21" fmla="*/ 332 h 1320"/>
                <a:gd name="T22" fmla="*/ 0 w 464"/>
                <a:gd name="T23" fmla="*/ 700 h 1320"/>
                <a:gd name="T24" fmla="*/ 44 w 464"/>
                <a:gd name="T25" fmla="*/ 735 h 1320"/>
                <a:gd name="T26" fmla="*/ 79 w 464"/>
                <a:gd name="T27" fmla="*/ 700 h 1320"/>
                <a:gd name="T28" fmla="*/ 79 w 464"/>
                <a:gd name="T29" fmla="*/ 359 h 1320"/>
                <a:gd name="T30" fmla="*/ 97 w 464"/>
                <a:gd name="T31" fmla="*/ 359 h 1320"/>
                <a:gd name="T32" fmla="*/ 97 w 464"/>
                <a:gd name="T33" fmla="*/ 1257 h 1320"/>
                <a:gd name="T34" fmla="*/ 157 w 464"/>
                <a:gd name="T35" fmla="*/ 1319 h 1320"/>
                <a:gd name="T36" fmla="*/ 219 w 464"/>
                <a:gd name="T37" fmla="*/ 1257 h 1320"/>
                <a:gd name="T38" fmla="*/ 219 w 464"/>
                <a:gd name="T39" fmla="*/ 768 h 1320"/>
                <a:gd name="T40" fmla="*/ 254 w 464"/>
                <a:gd name="T41" fmla="*/ 768 h 1320"/>
                <a:gd name="T42" fmla="*/ 254 w 464"/>
                <a:gd name="T43" fmla="*/ 1257 h 1320"/>
                <a:gd name="T44" fmla="*/ 306 w 464"/>
                <a:gd name="T45" fmla="*/ 1319 h 1320"/>
                <a:gd name="T46" fmla="*/ 368 w 464"/>
                <a:gd name="T47" fmla="*/ 1257 h 1320"/>
                <a:gd name="T48" fmla="*/ 368 w 464"/>
                <a:gd name="T49" fmla="*/ 359 h 1320"/>
                <a:gd name="T50" fmla="*/ 384 w 464"/>
                <a:gd name="T51" fmla="*/ 359 h 1320"/>
                <a:gd name="T52" fmla="*/ 384 w 464"/>
                <a:gd name="T53" fmla="*/ 700 h 1320"/>
                <a:gd name="T54" fmla="*/ 428 w 464"/>
                <a:gd name="T55" fmla="*/ 735 h 1320"/>
                <a:gd name="T56" fmla="*/ 463 w 464"/>
                <a:gd name="T57" fmla="*/ 700 h 1320"/>
                <a:gd name="T58" fmla="*/ 463 w 464"/>
                <a:gd name="T59" fmla="*/ 33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1320">
                  <a:moveTo>
                    <a:pt x="236" y="202"/>
                  </a:moveTo>
                  <a:lnTo>
                    <a:pt x="236" y="202"/>
                  </a:lnTo>
                  <a:cubicBezTo>
                    <a:pt x="289" y="202"/>
                    <a:pt x="341" y="157"/>
                    <a:pt x="341" y="106"/>
                  </a:cubicBezTo>
                  <a:cubicBezTo>
                    <a:pt x="341" y="44"/>
                    <a:pt x="289" y="0"/>
                    <a:pt x="236" y="0"/>
                  </a:cubicBezTo>
                  <a:cubicBezTo>
                    <a:pt x="184" y="0"/>
                    <a:pt x="141" y="44"/>
                    <a:pt x="141" y="106"/>
                  </a:cubicBezTo>
                  <a:cubicBezTo>
                    <a:pt x="141" y="157"/>
                    <a:pt x="184" y="202"/>
                    <a:pt x="236" y="202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81"/>
                    <a:pt x="428" y="237"/>
                    <a:pt x="376" y="237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44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9" y="735"/>
                    <a:pt x="44" y="735"/>
                  </a:cubicBezTo>
                  <a:cubicBezTo>
                    <a:pt x="62" y="735"/>
                    <a:pt x="79" y="716"/>
                    <a:pt x="79" y="700"/>
                  </a:cubicBezTo>
                  <a:cubicBezTo>
                    <a:pt x="79" y="359"/>
                    <a:pt x="79" y="359"/>
                    <a:pt x="79" y="359"/>
                  </a:cubicBezTo>
                  <a:cubicBezTo>
                    <a:pt x="97" y="359"/>
                    <a:pt x="97" y="359"/>
                    <a:pt x="97" y="359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2" y="1319"/>
                    <a:pt x="157" y="1319"/>
                  </a:cubicBezTo>
                  <a:cubicBezTo>
                    <a:pt x="192" y="1319"/>
                    <a:pt x="219" y="1292"/>
                    <a:pt x="219" y="1257"/>
                  </a:cubicBezTo>
                  <a:cubicBezTo>
                    <a:pt x="219" y="768"/>
                    <a:pt x="219" y="768"/>
                    <a:pt x="219" y="768"/>
                  </a:cubicBezTo>
                  <a:cubicBezTo>
                    <a:pt x="254" y="768"/>
                    <a:pt x="254" y="768"/>
                    <a:pt x="254" y="768"/>
                  </a:cubicBezTo>
                  <a:cubicBezTo>
                    <a:pt x="254" y="1257"/>
                    <a:pt x="254" y="1257"/>
                    <a:pt x="254" y="1257"/>
                  </a:cubicBezTo>
                  <a:cubicBezTo>
                    <a:pt x="254" y="1292"/>
                    <a:pt x="281" y="1319"/>
                    <a:pt x="306" y="1319"/>
                  </a:cubicBezTo>
                  <a:cubicBezTo>
                    <a:pt x="341" y="1319"/>
                    <a:pt x="368" y="1292"/>
                    <a:pt x="368" y="1257"/>
                  </a:cubicBezTo>
                  <a:cubicBezTo>
                    <a:pt x="368" y="359"/>
                    <a:pt x="368" y="359"/>
                    <a:pt x="368" y="359"/>
                  </a:cubicBezTo>
                  <a:cubicBezTo>
                    <a:pt x="384" y="359"/>
                    <a:pt x="384" y="359"/>
                    <a:pt x="384" y="359"/>
                  </a:cubicBezTo>
                  <a:cubicBezTo>
                    <a:pt x="384" y="700"/>
                    <a:pt x="384" y="700"/>
                    <a:pt x="384" y="700"/>
                  </a:cubicBezTo>
                  <a:cubicBezTo>
                    <a:pt x="384" y="716"/>
                    <a:pt x="403" y="735"/>
                    <a:pt x="428" y="735"/>
                  </a:cubicBezTo>
                  <a:cubicBezTo>
                    <a:pt x="446" y="735"/>
                    <a:pt x="463" y="716"/>
                    <a:pt x="463" y="700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00" kern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Freeform 486"/>
            <p:cNvSpPr>
              <a:spLocks noChangeArrowheads="1"/>
            </p:cNvSpPr>
            <p:nvPr/>
          </p:nvSpPr>
          <p:spPr bwMode="auto">
            <a:xfrm>
              <a:off x="2933431" y="4710617"/>
              <a:ext cx="279081" cy="798173"/>
            </a:xfrm>
            <a:custGeom>
              <a:avLst/>
              <a:gdLst>
                <a:gd name="T0" fmla="*/ 141650 w 463"/>
                <a:gd name="T1" fmla="*/ 122145 h 1320"/>
                <a:gd name="T2" fmla="*/ 141650 w 463"/>
                <a:gd name="T3" fmla="*/ 122145 h 1320"/>
                <a:gd name="T4" fmla="*/ 200119 w 463"/>
                <a:gd name="T5" fmla="*/ 64096 h 1320"/>
                <a:gd name="T6" fmla="*/ 141650 w 463"/>
                <a:gd name="T7" fmla="*/ 0 h 1320"/>
                <a:gd name="T8" fmla="*/ 84387 w 463"/>
                <a:gd name="T9" fmla="*/ 64096 h 1320"/>
                <a:gd name="T10" fmla="*/ 141650 w 463"/>
                <a:gd name="T11" fmla="*/ 122145 h 1320"/>
                <a:gd name="T12" fmla="*/ 278478 w 463"/>
                <a:gd name="T13" fmla="*/ 200753 h 1320"/>
                <a:gd name="T14" fmla="*/ 278478 w 463"/>
                <a:gd name="T15" fmla="*/ 200753 h 1320"/>
                <a:gd name="T16" fmla="*/ 226038 w 463"/>
                <a:gd name="T17" fmla="*/ 143308 h 1320"/>
                <a:gd name="T18" fmla="*/ 57866 w 463"/>
                <a:gd name="T19" fmla="*/ 143308 h 1320"/>
                <a:gd name="T20" fmla="*/ 0 w 463"/>
                <a:gd name="T21" fmla="*/ 200753 h 1320"/>
                <a:gd name="T22" fmla="*/ 0 w 463"/>
                <a:gd name="T23" fmla="*/ 423274 h 1320"/>
                <a:gd name="T24" fmla="*/ 25919 w 463"/>
                <a:gd name="T25" fmla="*/ 444437 h 1320"/>
                <a:gd name="T26" fmla="*/ 47016 w 463"/>
                <a:gd name="T27" fmla="*/ 423274 h 1320"/>
                <a:gd name="T28" fmla="*/ 47016 w 463"/>
                <a:gd name="T29" fmla="*/ 217079 h 1320"/>
                <a:gd name="T30" fmla="*/ 57866 w 463"/>
                <a:gd name="T31" fmla="*/ 217079 h 1320"/>
                <a:gd name="T32" fmla="*/ 57866 w 463"/>
                <a:gd name="T33" fmla="*/ 760078 h 1320"/>
                <a:gd name="T34" fmla="*/ 94634 w 463"/>
                <a:gd name="T35" fmla="*/ 797568 h 1320"/>
                <a:gd name="T36" fmla="*/ 131403 w 463"/>
                <a:gd name="T37" fmla="*/ 760078 h 1320"/>
                <a:gd name="T38" fmla="*/ 131403 w 463"/>
                <a:gd name="T39" fmla="*/ 464392 h 1320"/>
                <a:gd name="T40" fmla="*/ 152500 w 463"/>
                <a:gd name="T41" fmla="*/ 464392 h 1320"/>
                <a:gd name="T42" fmla="*/ 152500 w 463"/>
                <a:gd name="T43" fmla="*/ 760078 h 1320"/>
                <a:gd name="T44" fmla="*/ 183844 w 463"/>
                <a:gd name="T45" fmla="*/ 797568 h 1320"/>
                <a:gd name="T46" fmla="*/ 221215 w 463"/>
                <a:gd name="T47" fmla="*/ 760078 h 1320"/>
                <a:gd name="T48" fmla="*/ 221215 w 463"/>
                <a:gd name="T49" fmla="*/ 217079 h 1320"/>
                <a:gd name="T50" fmla="*/ 230860 w 463"/>
                <a:gd name="T51" fmla="*/ 217079 h 1320"/>
                <a:gd name="T52" fmla="*/ 230860 w 463"/>
                <a:gd name="T53" fmla="*/ 423274 h 1320"/>
                <a:gd name="T54" fmla="*/ 257381 w 463"/>
                <a:gd name="T55" fmla="*/ 444437 h 1320"/>
                <a:gd name="T56" fmla="*/ 278478 w 463"/>
                <a:gd name="T57" fmla="*/ 423274 h 1320"/>
                <a:gd name="T58" fmla="*/ 278478 w 463"/>
                <a:gd name="T59" fmla="*/ 200753 h 1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3" h="1320">
                  <a:moveTo>
                    <a:pt x="235" y="202"/>
                  </a:moveTo>
                  <a:lnTo>
                    <a:pt x="235" y="202"/>
                  </a:lnTo>
                  <a:cubicBezTo>
                    <a:pt x="288" y="202"/>
                    <a:pt x="332" y="157"/>
                    <a:pt x="332" y="106"/>
                  </a:cubicBezTo>
                  <a:cubicBezTo>
                    <a:pt x="332" y="44"/>
                    <a:pt x="288" y="0"/>
                    <a:pt x="235" y="0"/>
                  </a:cubicBezTo>
                  <a:cubicBezTo>
                    <a:pt x="183" y="0"/>
                    <a:pt x="140" y="44"/>
                    <a:pt x="140" y="106"/>
                  </a:cubicBezTo>
                  <a:cubicBezTo>
                    <a:pt x="140" y="157"/>
                    <a:pt x="183" y="202"/>
                    <a:pt x="235" y="202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81"/>
                    <a:pt x="418" y="237"/>
                    <a:pt x="375" y="237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43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8" y="735"/>
                    <a:pt x="43" y="735"/>
                  </a:cubicBezTo>
                  <a:cubicBezTo>
                    <a:pt x="61" y="735"/>
                    <a:pt x="78" y="716"/>
                    <a:pt x="78" y="700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96" y="359"/>
                    <a:pt x="96" y="359"/>
                    <a:pt x="96" y="359"/>
                  </a:cubicBezTo>
                  <a:cubicBezTo>
                    <a:pt x="96" y="1257"/>
                    <a:pt x="96" y="1257"/>
                    <a:pt x="96" y="1257"/>
                  </a:cubicBezTo>
                  <a:cubicBezTo>
                    <a:pt x="96" y="1292"/>
                    <a:pt x="121" y="1319"/>
                    <a:pt x="157" y="1319"/>
                  </a:cubicBezTo>
                  <a:cubicBezTo>
                    <a:pt x="192" y="1319"/>
                    <a:pt x="218" y="1292"/>
                    <a:pt x="218" y="1257"/>
                  </a:cubicBezTo>
                  <a:cubicBezTo>
                    <a:pt x="218" y="768"/>
                    <a:pt x="218" y="768"/>
                    <a:pt x="218" y="768"/>
                  </a:cubicBezTo>
                  <a:cubicBezTo>
                    <a:pt x="253" y="768"/>
                    <a:pt x="253" y="768"/>
                    <a:pt x="253" y="768"/>
                  </a:cubicBezTo>
                  <a:cubicBezTo>
                    <a:pt x="253" y="1257"/>
                    <a:pt x="253" y="1257"/>
                    <a:pt x="253" y="1257"/>
                  </a:cubicBezTo>
                  <a:cubicBezTo>
                    <a:pt x="253" y="1292"/>
                    <a:pt x="278" y="1319"/>
                    <a:pt x="305" y="1319"/>
                  </a:cubicBezTo>
                  <a:cubicBezTo>
                    <a:pt x="340" y="1319"/>
                    <a:pt x="367" y="1292"/>
                    <a:pt x="367" y="1257"/>
                  </a:cubicBezTo>
                  <a:cubicBezTo>
                    <a:pt x="367" y="359"/>
                    <a:pt x="367" y="359"/>
                    <a:pt x="367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3" y="700"/>
                    <a:pt x="383" y="700"/>
                    <a:pt x="383" y="700"/>
                  </a:cubicBezTo>
                  <a:cubicBezTo>
                    <a:pt x="383" y="716"/>
                    <a:pt x="402" y="735"/>
                    <a:pt x="427" y="735"/>
                  </a:cubicBezTo>
                  <a:cubicBezTo>
                    <a:pt x="445" y="735"/>
                    <a:pt x="462" y="716"/>
                    <a:pt x="462" y="700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Freeform 487"/>
            <p:cNvSpPr>
              <a:spLocks noChangeArrowheads="1"/>
            </p:cNvSpPr>
            <p:nvPr/>
          </p:nvSpPr>
          <p:spPr bwMode="auto">
            <a:xfrm>
              <a:off x="3394014" y="4710617"/>
              <a:ext cx="279081" cy="798173"/>
            </a:xfrm>
            <a:custGeom>
              <a:avLst/>
              <a:gdLst>
                <a:gd name="T0" fmla="*/ 141650 w 463"/>
                <a:gd name="T1" fmla="*/ 122145 h 1320"/>
                <a:gd name="T2" fmla="*/ 141650 w 463"/>
                <a:gd name="T3" fmla="*/ 122145 h 1320"/>
                <a:gd name="T4" fmla="*/ 200119 w 463"/>
                <a:gd name="T5" fmla="*/ 64096 h 1320"/>
                <a:gd name="T6" fmla="*/ 141650 w 463"/>
                <a:gd name="T7" fmla="*/ 0 h 1320"/>
                <a:gd name="T8" fmla="*/ 78360 w 463"/>
                <a:gd name="T9" fmla="*/ 64096 h 1320"/>
                <a:gd name="T10" fmla="*/ 141650 w 463"/>
                <a:gd name="T11" fmla="*/ 122145 h 1320"/>
                <a:gd name="T12" fmla="*/ 278478 w 463"/>
                <a:gd name="T13" fmla="*/ 200753 h 1320"/>
                <a:gd name="T14" fmla="*/ 278478 w 463"/>
                <a:gd name="T15" fmla="*/ 200753 h 1320"/>
                <a:gd name="T16" fmla="*/ 226038 w 463"/>
                <a:gd name="T17" fmla="*/ 143308 h 1320"/>
                <a:gd name="T18" fmla="*/ 52441 w 463"/>
                <a:gd name="T19" fmla="*/ 143308 h 1320"/>
                <a:gd name="T20" fmla="*/ 0 w 463"/>
                <a:gd name="T21" fmla="*/ 200753 h 1320"/>
                <a:gd name="T22" fmla="*/ 0 w 463"/>
                <a:gd name="T23" fmla="*/ 423274 h 1320"/>
                <a:gd name="T24" fmla="*/ 25919 w 463"/>
                <a:gd name="T25" fmla="*/ 444437 h 1320"/>
                <a:gd name="T26" fmla="*/ 47016 w 463"/>
                <a:gd name="T27" fmla="*/ 423274 h 1320"/>
                <a:gd name="T28" fmla="*/ 47016 w 463"/>
                <a:gd name="T29" fmla="*/ 217079 h 1320"/>
                <a:gd name="T30" fmla="*/ 57263 w 463"/>
                <a:gd name="T31" fmla="*/ 217079 h 1320"/>
                <a:gd name="T32" fmla="*/ 57263 w 463"/>
                <a:gd name="T33" fmla="*/ 760078 h 1320"/>
                <a:gd name="T34" fmla="*/ 94634 w 463"/>
                <a:gd name="T35" fmla="*/ 797568 h 1320"/>
                <a:gd name="T36" fmla="*/ 131403 w 463"/>
                <a:gd name="T37" fmla="*/ 760078 h 1320"/>
                <a:gd name="T38" fmla="*/ 131403 w 463"/>
                <a:gd name="T39" fmla="*/ 464392 h 1320"/>
                <a:gd name="T40" fmla="*/ 147075 w 463"/>
                <a:gd name="T41" fmla="*/ 464392 h 1320"/>
                <a:gd name="T42" fmla="*/ 147075 w 463"/>
                <a:gd name="T43" fmla="*/ 760078 h 1320"/>
                <a:gd name="T44" fmla="*/ 183844 w 463"/>
                <a:gd name="T45" fmla="*/ 797568 h 1320"/>
                <a:gd name="T46" fmla="*/ 221215 w 463"/>
                <a:gd name="T47" fmla="*/ 760078 h 1320"/>
                <a:gd name="T48" fmla="*/ 221215 w 463"/>
                <a:gd name="T49" fmla="*/ 217079 h 1320"/>
                <a:gd name="T50" fmla="*/ 231462 w 463"/>
                <a:gd name="T51" fmla="*/ 217079 h 1320"/>
                <a:gd name="T52" fmla="*/ 231462 w 463"/>
                <a:gd name="T53" fmla="*/ 423274 h 1320"/>
                <a:gd name="T54" fmla="*/ 252559 w 463"/>
                <a:gd name="T55" fmla="*/ 444437 h 1320"/>
                <a:gd name="T56" fmla="*/ 278478 w 463"/>
                <a:gd name="T57" fmla="*/ 423274 h 1320"/>
                <a:gd name="T58" fmla="*/ 278478 w 463"/>
                <a:gd name="T59" fmla="*/ 200753 h 1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3" h="1320">
                  <a:moveTo>
                    <a:pt x="235" y="202"/>
                  </a:moveTo>
                  <a:lnTo>
                    <a:pt x="235" y="202"/>
                  </a:lnTo>
                  <a:cubicBezTo>
                    <a:pt x="287" y="202"/>
                    <a:pt x="332" y="157"/>
                    <a:pt x="332" y="106"/>
                  </a:cubicBezTo>
                  <a:cubicBezTo>
                    <a:pt x="332" y="44"/>
                    <a:pt x="287" y="0"/>
                    <a:pt x="235" y="0"/>
                  </a:cubicBezTo>
                  <a:cubicBezTo>
                    <a:pt x="183" y="0"/>
                    <a:pt x="130" y="44"/>
                    <a:pt x="130" y="106"/>
                  </a:cubicBezTo>
                  <a:cubicBezTo>
                    <a:pt x="130" y="157"/>
                    <a:pt x="183" y="202"/>
                    <a:pt x="235" y="202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81"/>
                    <a:pt x="419" y="237"/>
                    <a:pt x="375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43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7" y="735"/>
                    <a:pt x="43" y="735"/>
                  </a:cubicBezTo>
                  <a:cubicBezTo>
                    <a:pt x="62" y="735"/>
                    <a:pt x="78" y="716"/>
                    <a:pt x="78" y="700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95" y="359"/>
                    <a:pt x="95" y="359"/>
                    <a:pt x="95" y="359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9"/>
                    <a:pt x="157" y="1319"/>
                  </a:cubicBezTo>
                  <a:cubicBezTo>
                    <a:pt x="192" y="1319"/>
                    <a:pt x="218" y="1292"/>
                    <a:pt x="218" y="1257"/>
                  </a:cubicBezTo>
                  <a:cubicBezTo>
                    <a:pt x="218" y="768"/>
                    <a:pt x="218" y="768"/>
                    <a:pt x="218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0" y="1319"/>
                    <a:pt x="305" y="1319"/>
                  </a:cubicBezTo>
                  <a:cubicBezTo>
                    <a:pt x="340" y="1319"/>
                    <a:pt x="367" y="1292"/>
                    <a:pt x="367" y="1257"/>
                  </a:cubicBezTo>
                  <a:cubicBezTo>
                    <a:pt x="367" y="359"/>
                    <a:pt x="367" y="359"/>
                    <a:pt x="367" y="359"/>
                  </a:cubicBezTo>
                  <a:cubicBezTo>
                    <a:pt x="384" y="359"/>
                    <a:pt x="384" y="359"/>
                    <a:pt x="384" y="359"/>
                  </a:cubicBezTo>
                  <a:cubicBezTo>
                    <a:pt x="384" y="700"/>
                    <a:pt x="384" y="700"/>
                    <a:pt x="384" y="700"/>
                  </a:cubicBezTo>
                  <a:cubicBezTo>
                    <a:pt x="384" y="716"/>
                    <a:pt x="400" y="735"/>
                    <a:pt x="419" y="735"/>
                  </a:cubicBezTo>
                  <a:cubicBezTo>
                    <a:pt x="445" y="735"/>
                    <a:pt x="462" y="716"/>
                    <a:pt x="462" y="700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Freeform 488"/>
            <p:cNvSpPr>
              <a:spLocks noChangeArrowheads="1"/>
            </p:cNvSpPr>
            <p:nvPr/>
          </p:nvSpPr>
          <p:spPr bwMode="auto">
            <a:xfrm>
              <a:off x="3854597" y="4710617"/>
              <a:ext cx="279081" cy="798173"/>
            </a:xfrm>
            <a:custGeom>
              <a:avLst/>
              <a:gdLst>
                <a:gd name="T0" fmla="*/ 141650 w 463"/>
                <a:gd name="T1" fmla="*/ 122145 h 1320"/>
                <a:gd name="T2" fmla="*/ 141650 w 463"/>
                <a:gd name="T3" fmla="*/ 122145 h 1320"/>
                <a:gd name="T4" fmla="*/ 198913 w 463"/>
                <a:gd name="T5" fmla="*/ 64096 h 1320"/>
                <a:gd name="T6" fmla="*/ 141650 w 463"/>
                <a:gd name="T7" fmla="*/ 0 h 1320"/>
                <a:gd name="T8" fmla="*/ 78360 w 463"/>
                <a:gd name="T9" fmla="*/ 64096 h 1320"/>
                <a:gd name="T10" fmla="*/ 141650 w 463"/>
                <a:gd name="T11" fmla="*/ 122145 h 1320"/>
                <a:gd name="T12" fmla="*/ 278478 w 463"/>
                <a:gd name="T13" fmla="*/ 200753 h 1320"/>
                <a:gd name="T14" fmla="*/ 278478 w 463"/>
                <a:gd name="T15" fmla="*/ 200753 h 1320"/>
                <a:gd name="T16" fmla="*/ 220613 w 463"/>
                <a:gd name="T17" fmla="*/ 143308 h 1320"/>
                <a:gd name="T18" fmla="*/ 52441 w 463"/>
                <a:gd name="T19" fmla="*/ 143308 h 1320"/>
                <a:gd name="T20" fmla="*/ 0 w 463"/>
                <a:gd name="T21" fmla="*/ 200753 h 1320"/>
                <a:gd name="T22" fmla="*/ 0 w 463"/>
                <a:gd name="T23" fmla="*/ 423274 h 1320"/>
                <a:gd name="T24" fmla="*/ 21097 w 463"/>
                <a:gd name="T25" fmla="*/ 444437 h 1320"/>
                <a:gd name="T26" fmla="*/ 47619 w 463"/>
                <a:gd name="T27" fmla="*/ 423274 h 1320"/>
                <a:gd name="T28" fmla="*/ 47619 w 463"/>
                <a:gd name="T29" fmla="*/ 217079 h 1320"/>
                <a:gd name="T30" fmla="*/ 57263 w 463"/>
                <a:gd name="T31" fmla="*/ 217079 h 1320"/>
                <a:gd name="T32" fmla="*/ 57263 w 463"/>
                <a:gd name="T33" fmla="*/ 760078 h 1320"/>
                <a:gd name="T34" fmla="*/ 94634 w 463"/>
                <a:gd name="T35" fmla="*/ 797568 h 1320"/>
                <a:gd name="T36" fmla="*/ 130800 w 463"/>
                <a:gd name="T37" fmla="*/ 760078 h 1320"/>
                <a:gd name="T38" fmla="*/ 130800 w 463"/>
                <a:gd name="T39" fmla="*/ 464392 h 1320"/>
                <a:gd name="T40" fmla="*/ 147075 w 463"/>
                <a:gd name="T41" fmla="*/ 464392 h 1320"/>
                <a:gd name="T42" fmla="*/ 147075 w 463"/>
                <a:gd name="T43" fmla="*/ 760078 h 1320"/>
                <a:gd name="T44" fmla="*/ 183844 w 463"/>
                <a:gd name="T45" fmla="*/ 797568 h 1320"/>
                <a:gd name="T46" fmla="*/ 220613 w 463"/>
                <a:gd name="T47" fmla="*/ 760078 h 1320"/>
                <a:gd name="T48" fmla="*/ 220613 w 463"/>
                <a:gd name="T49" fmla="*/ 217079 h 1320"/>
                <a:gd name="T50" fmla="*/ 231462 w 463"/>
                <a:gd name="T51" fmla="*/ 217079 h 1320"/>
                <a:gd name="T52" fmla="*/ 231462 w 463"/>
                <a:gd name="T53" fmla="*/ 423274 h 1320"/>
                <a:gd name="T54" fmla="*/ 252559 w 463"/>
                <a:gd name="T55" fmla="*/ 444437 h 1320"/>
                <a:gd name="T56" fmla="*/ 278478 w 463"/>
                <a:gd name="T57" fmla="*/ 423274 h 1320"/>
                <a:gd name="T58" fmla="*/ 278478 w 463"/>
                <a:gd name="T59" fmla="*/ 200753 h 1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3" h="1320">
                  <a:moveTo>
                    <a:pt x="235" y="202"/>
                  </a:moveTo>
                  <a:lnTo>
                    <a:pt x="235" y="202"/>
                  </a:lnTo>
                  <a:cubicBezTo>
                    <a:pt x="287" y="202"/>
                    <a:pt x="330" y="157"/>
                    <a:pt x="330" y="106"/>
                  </a:cubicBezTo>
                  <a:cubicBezTo>
                    <a:pt x="330" y="44"/>
                    <a:pt x="287" y="0"/>
                    <a:pt x="235" y="0"/>
                  </a:cubicBezTo>
                  <a:cubicBezTo>
                    <a:pt x="174" y="0"/>
                    <a:pt x="130" y="44"/>
                    <a:pt x="130" y="106"/>
                  </a:cubicBezTo>
                  <a:cubicBezTo>
                    <a:pt x="130" y="157"/>
                    <a:pt x="174" y="202"/>
                    <a:pt x="235" y="202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81"/>
                    <a:pt x="419" y="237"/>
                    <a:pt x="366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43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7" y="735"/>
                    <a:pt x="35" y="735"/>
                  </a:cubicBezTo>
                  <a:cubicBezTo>
                    <a:pt x="60" y="735"/>
                    <a:pt x="79" y="716"/>
                    <a:pt x="79" y="700"/>
                  </a:cubicBezTo>
                  <a:cubicBezTo>
                    <a:pt x="79" y="359"/>
                    <a:pt x="79" y="359"/>
                    <a:pt x="79" y="359"/>
                  </a:cubicBezTo>
                  <a:cubicBezTo>
                    <a:pt x="95" y="359"/>
                    <a:pt x="95" y="359"/>
                    <a:pt x="95" y="359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9"/>
                    <a:pt x="157" y="1319"/>
                  </a:cubicBezTo>
                  <a:cubicBezTo>
                    <a:pt x="192" y="1319"/>
                    <a:pt x="217" y="1292"/>
                    <a:pt x="217" y="1257"/>
                  </a:cubicBezTo>
                  <a:cubicBezTo>
                    <a:pt x="217" y="768"/>
                    <a:pt x="217" y="768"/>
                    <a:pt x="217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0" y="1319"/>
                    <a:pt x="305" y="1319"/>
                  </a:cubicBezTo>
                  <a:cubicBezTo>
                    <a:pt x="341" y="1319"/>
                    <a:pt x="366" y="1292"/>
                    <a:pt x="366" y="1257"/>
                  </a:cubicBezTo>
                  <a:cubicBezTo>
                    <a:pt x="366" y="359"/>
                    <a:pt x="366" y="359"/>
                    <a:pt x="366" y="359"/>
                  </a:cubicBezTo>
                  <a:cubicBezTo>
                    <a:pt x="384" y="359"/>
                    <a:pt x="384" y="359"/>
                    <a:pt x="384" y="359"/>
                  </a:cubicBezTo>
                  <a:cubicBezTo>
                    <a:pt x="384" y="700"/>
                    <a:pt x="384" y="700"/>
                    <a:pt x="384" y="700"/>
                  </a:cubicBezTo>
                  <a:cubicBezTo>
                    <a:pt x="384" y="716"/>
                    <a:pt x="401" y="735"/>
                    <a:pt x="419" y="735"/>
                  </a:cubicBezTo>
                  <a:cubicBezTo>
                    <a:pt x="444" y="735"/>
                    <a:pt x="462" y="716"/>
                    <a:pt x="462" y="700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Freeform 489"/>
            <p:cNvSpPr>
              <a:spLocks noChangeArrowheads="1"/>
            </p:cNvSpPr>
            <p:nvPr/>
          </p:nvSpPr>
          <p:spPr bwMode="auto">
            <a:xfrm>
              <a:off x="4315180" y="4710617"/>
              <a:ext cx="279081" cy="798173"/>
            </a:xfrm>
            <a:custGeom>
              <a:avLst/>
              <a:gdLst>
                <a:gd name="T0" fmla="*/ 141946 w 464"/>
                <a:gd name="T1" fmla="*/ 122145 h 1320"/>
                <a:gd name="T2" fmla="*/ 141946 w 464"/>
                <a:gd name="T3" fmla="*/ 122145 h 1320"/>
                <a:gd name="T4" fmla="*/ 199086 w 464"/>
                <a:gd name="T5" fmla="*/ 64096 h 1320"/>
                <a:gd name="T6" fmla="*/ 141946 w 464"/>
                <a:gd name="T7" fmla="*/ 0 h 1320"/>
                <a:gd name="T8" fmla="*/ 78191 w 464"/>
                <a:gd name="T9" fmla="*/ 64096 h 1320"/>
                <a:gd name="T10" fmla="*/ 141946 w 464"/>
                <a:gd name="T11" fmla="*/ 122145 h 1320"/>
                <a:gd name="T12" fmla="*/ 278480 w 464"/>
                <a:gd name="T13" fmla="*/ 200753 h 1320"/>
                <a:gd name="T14" fmla="*/ 278480 w 464"/>
                <a:gd name="T15" fmla="*/ 200753 h 1320"/>
                <a:gd name="T16" fmla="*/ 220137 w 464"/>
                <a:gd name="T17" fmla="*/ 143308 h 1320"/>
                <a:gd name="T18" fmla="*/ 52328 w 464"/>
                <a:gd name="T19" fmla="*/ 143308 h 1320"/>
                <a:gd name="T20" fmla="*/ 0 w 464"/>
                <a:gd name="T21" fmla="*/ 200753 h 1320"/>
                <a:gd name="T22" fmla="*/ 0 w 464"/>
                <a:gd name="T23" fmla="*/ 423274 h 1320"/>
                <a:gd name="T24" fmla="*/ 21051 w 464"/>
                <a:gd name="T25" fmla="*/ 444437 h 1320"/>
                <a:gd name="T26" fmla="*/ 47516 w 464"/>
                <a:gd name="T27" fmla="*/ 423274 h 1320"/>
                <a:gd name="T28" fmla="*/ 47516 w 464"/>
                <a:gd name="T29" fmla="*/ 217079 h 1320"/>
                <a:gd name="T30" fmla="*/ 57139 w 464"/>
                <a:gd name="T31" fmla="*/ 217079 h 1320"/>
                <a:gd name="T32" fmla="*/ 57139 w 464"/>
                <a:gd name="T33" fmla="*/ 760078 h 1320"/>
                <a:gd name="T34" fmla="*/ 94430 w 464"/>
                <a:gd name="T35" fmla="*/ 797568 h 1320"/>
                <a:gd name="T36" fmla="*/ 125707 w 464"/>
                <a:gd name="T37" fmla="*/ 760078 h 1320"/>
                <a:gd name="T38" fmla="*/ 125707 w 464"/>
                <a:gd name="T39" fmla="*/ 464392 h 1320"/>
                <a:gd name="T40" fmla="*/ 146758 w 464"/>
                <a:gd name="T41" fmla="*/ 464392 h 1320"/>
                <a:gd name="T42" fmla="*/ 146758 w 464"/>
                <a:gd name="T43" fmla="*/ 760078 h 1320"/>
                <a:gd name="T44" fmla="*/ 184049 w 464"/>
                <a:gd name="T45" fmla="*/ 797568 h 1320"/>
                <a:gd name="T46" fmla="*/ 220137 w 464"/>
                <a:gd name="T47" fmla="*/ 760078 h 1320"/>
                <a:gd name="T48" fmla="*/ 220137 w 464"/>
                <a:gd name="T49" fmla="*/ 217079 h 1320"/>
                <a:gd name="T50" fmla="*/ 230964 w 464"/>
                <a:gd name="T51" fmla="*/ 217079 h 1320"/>
                <a:gd name="T52" fmla="*/ 230964 w 464"/>
                <a:gd name="T53" fmla="*/ 423274 h 1320"/>
                <a:gd name="T54" fmla="*/ 252015 w 464"/>
                <a:gd name="T55" fmla="*/ 444437 h 1320"/>
                <a:gd name="T56" fmla="*/ 278480 w 464"/>
                <a:gd name="T57" fmla="*/ 423274 h 1320"/>
                <a:gd name="T58" fmla="*/ 278480 w 464"/>
                <a:gd name="T59" fmla="*/ 200753 h 1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4" h="1320">
                  <a:moveTo>
                    <a:pt x="236" y="202"/>
                  </a:moveTo>
                  <a:lnTo>
                    <a:pt x="236" y="202"/>
                  </a:lnTo>
                  <a:cubicBezTo>
                    <a:pt x="287" y="202"/>
                    <a:pt x="331" y="157"/>
                    <a:pt x="331" y="106"/>
                  </a:cubicBezTo>
                  <a:cubicBezTo>
                    <a:pt x="331" y="44"/>
                    <a:pt x="287" y="0"/>
                    <a:pt x="236" y="0"/>
                  </a:cubicBezTo>
                  <a:cubicBezTo>
                    <a:pt x="174" y="0"/>
                    <a:pt x="130" y="44"/>
                    <a:pt x="130" y="106"/>
                  </a:cubicBezTo>
                  <a:cubicBezTo>
                    <a:pt x="130" y="157"/>
                    <a:pt x="174" y="202"/>
                    <a:pt x="236" y="202"/>
                  </a:cubicBezTo>
                  <a:close/>
                  <a:moveTo>
                    <a:pt x="463" y="332"/>
                  </a:moveTo>
                  <a:lnTo>
                    <a:pt x="463" y="332"/>
                  </a:lnTo>
                  <a:cubicBezTo>
                    <a:pt x="463" y="281"/>
                    <a:pt x="419" y="237"/>
                    <a:pt x="366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35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7" y="735"/>
                    <a:pt x="35" y="735"/>
                  </a:cubicBezTo>
                  <a:cubicBezTo>
                    <a:pt x="60" y="735"/>
                    <a:pt x="79" y="716"/>
                    <a:pt x="79" y="700"/>
                  </a:cubicBezTo>
                  <a:cubicBezTo>
                    <a:pt x="79" y="359"/>
                    <a:pt x="79" y="359"/>
                    <a:pt x="79" y="359"/>
                  </a:cubicBezTo>
                  <a:cubicBezTo>
                    <a:pt x="95" y="359"/>
                    <a:pt x="95" y="359"/>
                    <a:pt x="95" y="359"/>
                  </a:cubicBezTo>
                  <a:cubicBezTo>
                    <a:pt x="95" y="1257"/>
                    <a:pt x="95" y="1257"/>
                    <a:pt x="95" y="1257"/>
                  </a:cubicBezTo>
                  <a:cubicBezTo>
                    <a:pt x="95" y="1292"/>
                    <a:pt x="122" y="1319"/>
                    <a:pt x="157" y="1319"/>
                  </a:cubicBezTo>
                  <a:cubicBezTo>
                    <a:pt x="182" y="1319"/>
                    <a:pt x="209" y="1292"/>
                    <a:pt x="209" y="1257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44" y="768"/>
                    <a:pt x="244" y="768"/>
                    <a:pt x="244" y="768"/>
                  </a:cubicBezTo>
                  <a:cubicBezTo>
                    <a:pt x="244" y="1257"/>
                    <a:pt x="244" y="1257"/>
                    <a:pt x="244" y="1257"/>
                  </a:cubicBezTo>
                  <a:cubicBezTo>
                    <a:pt x="244" y="1292"/>
                    <a:pt x="271" y="1319"/>
                    <a:pt x="306" y="1319"/>
                  </a:cubicBezTo>
                  <a:cubicBezTo>
                    <a:pt x="339" y="1319"/>
                    <a:pt x="366" y="1292"/>
                    <a:pt x="366" y="1257"/>
                  </a:cubicBezTo>
                  <a:cubicBezTo>
                    <a:pt x="366" y="359"/>
                    <a:pt x="366" y="359"/>
                    <a:pt x="366" y="359"/>
                  </a:cubicBezTo>
                  <a:cubicBezTo>
                    <a:pt x="384" y="359"/>
                    <a:pt x="384" y="359"/>
                    <a:pt x="384" y="359"/>
                  </a:cubicBezTo>
                  <a:cubicBezTo>
                    <a:pt x="384" y="700"/>
                    <a:pt x="384" y="700"/>
                    <a:pt x="384" y="700"/>
                  </a:cubicBezTo>
                  <a:cubicBezTo>
                    <a:pt x="384" y="716"/>
                    <a:pt x="401" y="735"/>
                    <a:pt x="419" y="735"/>
                  </a:cubicBezTo>
                  <a:cubicBezTo>
                    <a:pt x="444" y="735"/>
                    <a:pt x="463" y="716"/>
                    <a:pt x="463" y="700"/>
                  </a:cubicBezTo>
                  <a:lnTo>
                    <a:pt x="463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Freeform 490"/>
            <p:cNvSpPr>
              <a:spLocks noChangeArrowheads="1"/>
            </p:cNvSpPr>
            <p:nvPr/>
          </p:nvSpPr>
          <p:spPr bwMode="auto">
            <a:xfrm>
              <a:off x="4775764" y="4710617"/>
              <a:ext cx="279081" cy="798173"/>
            </a:xfrm>
            <a:custGeom>
              <a:avLst/>
              <a:gdLst>
                <a:gd name="T0" fmla="*/ 136240 w 465"/>
                <a:gd name="T1" fmla="*/ 122145 h 1320"/>
                <a:gd name="T2" fmla="*/ 136240 w 465"/>
                <a:gd name="T3" fmla="*/ 122145 h 1320"/>
                <a:gd name="T4" fmla="*/ 199258 w 465"/>
                <a:gd name="T5" fmla="*/ 64096 h 1320"/>
                <a:gd name="T6" fmla="*/ 136240 w 465"/>
                <a:gd name="T7" fmla="*/ 0 h 1320"/>
                <a:gd name="T8" fmla="*/ 79223 w 465"/>
                <a:gd name="T9" fmla="*/ 64096 h 1320"/>
                <a:gd name="T10" fmla="*/ 136240 w 465"/>
                <a:gd name="T11" fmla="*/ 122145 h 1320"/>
                <a:gd name="T12" fmla="*/ 278481 w 465"/>
                <a:gd name="T13" fmla="*/ 200753 h 1320"/>
                <a:gd name="T14" fmla="*/ 278481 w 465"/>
                <a:gd name="T15" fmla="*/ 200753 h 1320"/>
                <a:gd name="T16" fmla="*/ 220264 w 465"/>
                <a:gd name="T17" fmla="*/ 143308 h 1320"/>
                <a:gd name="T18" fmla="*/ 52815 w 465"/>
                <a:gd name="T19" fmla="*/ 143308 h 1320"/>
                <a:gd name="T20" fmla="*/ 0 w 465"/>
                <a:gd name="T21" fmla="*/ 200753 h 1320"/>
                <a:gd name="T22" fmla="*/ 0 w 465"/>
                <a:gd name="T23" fmla="*/ 423274 h 1320"/>
                <a:gd name="T24" fmla="*/ 21006 w 465"/>
                <a:gd name="T25" fmla="*/ 444437 h 1320"/>
                <a:gd name="T26" fmla="*/ 48014 w 465"/>
                <a:gd name="T27" fmla="*/ 423274 h 1320"/>
                <a:gd name="T28" fmla="*/ 48014 w 465"/>
                <a:gd name="T29" fmla="*/ 217079 h 1320"/>
                <a:gd name="T30" fmla="*/ 58217 w 465"/>
                <a:gd name="T31" fmla="*/ 217079 h 1320"/>
                <a:gd name="T32" fmla="*/ 58217 w 465"/>
                <a:gd name="T33" fmla="*/ 760078 h 1320"/>
                <a:gd name="T34" fmla="*/ 94828 w 465"/>
                <a:gd name="T35" fmla="*/ 797568 h 1320"/>
                <a:gd name="T36" fmla="*/ 126037 w 465"/>
                <a:gd name="T37" fmla="*/ 760078 h 1320"/>
                <a:gd name="T38" fmla="*/ 126037 w 465"/>
                <a:gd name="T39" fmla="*/ 464392 h 1320"/>
                <a:gd name="T40" fmla="*/ 147043 w 465"/>
                <a:gd name="T41" fmla="*/ 464392 h 1320"/>
                <a:gd name="T42" fmla="*/ 147043 w 465"/>
                <a:gd name="T43" fmla="*/ 760078 h 1320"/>
                <a:gd name="T44" fmla="*/ 183053 w 465"/>
                <a:gd name="T45" fmla="*/ 797568 h 1320"/>
                <a:gd name="T46" fmla="*/ 220264 w 465"/>
                <a:gd name="T47" fmla="*/ 760078 h 1320"/>
                <a:gd name="T48" fmla="*/ 220264 w 465"/>
                <a:gd name="T49" fmla="*/ 217079 h 1320"/>
                <a:gd name="T50" fmla="*/ 230467 w 465"/>
                <a:gd name="T51" fmla="*/ 217079 h 1320"/>
                <a:gd name="T52" fmla="*/ 230467 w 465"/>
                <a:gd name="T53" fmla="*/ 423274 h 1320"/>
                <a:gd name="T54" fmla="*/ 251473 w 465"/>
                <a:gd name="T55" fmla="*/ 444437 h 1320"/>
                <a:gd name="T56" fmla="*/ 278481 w 465"/>
                <a:gd name="T57" fmla="*/ 423274 h 1320"/>
                <a:gd name="T58" fmla="*/ 278481 w 465"/>
                <a:gd name="T59" fmla="*/ 200753 h 1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5" h="1320">
                  <a:moveTo>
                    <a:pt x="227" y="202"/>
                  </a:moveTo>
                  <a:lnTo>
                    <a:pt x="227" y="202"/>
                  </a:lnTo>
                  <a:cubicBezTo>
                    <a:pt x="289" y="202"/>
                    <a:pt x="332" y="157"/>
                    <a:pt x="332" y="106"/>
                  </a:cubicBezTo>
                  <a:cubicBezTo>
                    <a:pt x="332" y="44"/>
                    <a:pt x="289" y="0"/>
                    <a:pt x="227" y="0"/>
                  </a:cubicBezTo>
                  <a:cubicBezTo>
                    <a:pt x="175" y="0"/>
                    <a:pt x="132" y="44"/>
                    <a:pt x="132" y="106"/>
                  </a:cubicBezTo>
                  <a:cubicBezTo>
                    <a:pt x="132" y="157"/>
                    <a:pt x="175" y="202"/>
                    <a:pt x="227" y="202"/>
                  </a:cubicBezTo>
                  <a:close/>
                  <a:moveTo>
                    <a:pt x="464" y="332"/>
                  </a:moveTo>
                  <a:lnTo>
                    <a:pt x="464" y="332"/>
                  </a:lnTo>
                  <a:cubicBezTo>
                    <a:pt x="464" y="281"/>
                    <a:pt x="419" y="237"/>
                    <a:pt x="367" y="237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35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8" y="735"/>
                    <a:pt x="35" y="735"/>
                  </a:cubicBezTo>
                  <a:cubicBezTo>
                    <a:pt x="62" y="735"/>
                    <a:pt x="80" y="716"/>
                    <a:pt x="80" y="700"/>
                  </a:cubicBezTo>
                  <a:cubicBezTo>
                    <a:pt x="80" y="359"/>
                    <a:pt x="80" y="359"/>
                    <a:pt x="80" y="359"/>
                  </a:cubicBezTo>
                  <a:cubicBezTo>
                    <a:pt x="97" y="359"/>
                    <a:pt x="97" y="359"/>
                    <a:pt x="97" y="359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3" y="1319"/>
                    <a:pt x="158" y="1319"/>
                  </a:cubicBezTo>
                  <a:cubicBezTo>
                    <a:pt x="183" y="1319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9"/>
                    <a:pt x="305" y="1319"/>
                  </a:cubicBezTo>
                  <a:cubicBezTo>
                    <a:pt x="340" y="1319"/>
                    <a:pt x="367" y="1292"/>
                    <a:pt x="367" y="1257"/>
                  </a:cubicBezTo>
                  <a:cubicBezTo>
                    <a:pt x="367" y="359"/>
                    <a:pt x="367" y="359"/>
                    <a:pt x="367" y="359"/>
                  </a:cubicBezTo>
                  <a:cubicBezTo>
                    <a:pt x="384" y="359"/>
                    <a:pt x="384" y="359"/>
                    <a:pt x="384" y="359"/>
                  </a:cubicBezTo>
                  <a:cubicBezTo>
                    <a:pt x="384" y="700"/>
                    <a:pt x="384" y="700"/>
                    <a:pt x="384" y="700"/>
                  </a:cubicBezTo>
                  <a:cubicBezTo>
                    <a:pt x="384" y="716"/>
                    <a:pt x="402" y="735"/>
                    <a:pt x="419" y="735"/>
                  </a:cubicBezTo>
                  <a:cubicBezTo>
                    <a:pt x="445" y="735"/>
                    <a:pt x="464" y="716"/>
                    <a:pt x="464" y="700"/>
                  </a:cubicBezTo>
                  <a:lnTo>
                    <a:pt x="46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Freeform 491"/>
            <p:cNvSpPr>
              <a:spLocks noChangeArrowheads="1"/>
            </p:cNvSpPr>
            <p:nvPr/>
          </p:nvSpPr>
          <p:spPr bwMode="auto">
            <a:xfrm>
              <a:off x="5236347" y="4710617"/>
              <a:ext cx="279081" cy="798173"/>
            </a:xfrm>
            <a:custGeom>
              <a:avLst/>
              <a:gdLst>
                <a:gd name="T0" fmla="*/ 136828 w 463"/>
                <a:gd name="T1" fmla="*/ 122145 h 1320"/>
                <a:gd name="T2" fmla="*/ 136828 w 463"/>
                <a:gd name="T3" fmla="*/ 122145 h 1320"/>
                <a:gd name="T4" fmla="*/ 200119 w 463"/>
                <a:gd name="T5" fmla="*/ 64096 h 1320"/>
                <a:gd name="T6" fmla="*/ 136828 w 463"/>
                <a:gd name="T7" fmla="*/ 0 h 1320"/>
                <a:gd name="T8" fmla="*/ 79565 w 463"/>
                <a:gd name="T9" fmla="*/ 64096 h 1320"/>
                <a:gd name="T10" fmla="*/ 136828 w 463"/>
                <a:gd name="T11" fmla="*/ 122145 h 1320"/>
                <a:gd name="T12" fmla="*/ 278478 w 463"/>
                <a:gd name="T13" fmla="*/ 200753 h 1320"/>
                <a:gd name="T14" fmla="*/ 278478 w 463"/>
                <a:gd name="T15" fmla="*/ 200753 h 1320"/>
                <a:gd name="T16" fmla="*/ 221215 w 463"/>
                <a:gd name="T17" fmla="*/ 143308 h 1320"/>
                <a:gd name="T18" fmla="*/ 53646 w 463"/>
                <a:gd name="T19" fmla="*/ 143308 h 1320"/>
                <a:gd name="T20" fmla="*/ 0 w 463"/>
                <a:gd name="T21" fmla="*/ 200753 h 1320"/>
                <a:gd name="T22" fmla="*/ 0 w 463"/>
                <a:gd name="T23" fmla="*/ 423274 h 1320"/>
                <a:gd name="T24" fmla="*/ 21097 w 463"/>
                <a:gd name="T25" fmla="*/ 444437 h 1320"/>
                <a:gd name="T26" fmla="*/ 47619 w 463"/>
                <a:gd name="T27" fmla="*/ 423274 h 1320"/>
                <a:gd name="T28" fmla="*/ 47619 w 463"/>
                <a:gd name="T29" fmla="*/ 217079 h 1320"/>
                <a:gd name="T30" fmla="*/ 58468 w 463"/>
                <a:gd name="T31" fmla="*/ 217079 h 1320"/>
                <a:gd name="T32" fmla="*/ 58468 w 463"/>
                <a:gd name="T33" fmla="*/ 760078 h 1320"/>
                <a:gd name="T34" fmla="*/ 89812 w 463"/>
                <a:gd name="T35" fmla="*/ 797568 h 1320"/>
                <a:gd name="T36" fmla="*/ 126581 w 463"/>
                <a:gd name="T37" fmla="*/ 760078 h 1320"/>
                <a:gd name="T38" fmla="*/ 126581 w 463"/>
                <a:gd name="T39" fmla="*/ 464392 h 1320"/>
                <a:gd name="T40" fmla="*/ 147678 w 463"/>
                <a:gd name="T41" fmla="*/ 464392 h 1320"/>
                <a:gd name="T42" fmla="*/ 147678 w 463"/>
                <a:gd name="T43" fmla="*/ 760078 h 1320"/>
                <a:gd name="T44" fmla="*/ 183844 w 463"/>
                <a:gd name="T45" fmla="*/ 797568 h 1320"/>
                <a:gd name="T46" fmla="*/ 221215 w 463"/>
                <a:gd name="T47" fmla="*/ 760078 h 1320"/>
                <a:gd name="T48" fmla="*/ 221215 w 463"/>
                <a:gd name="T49" fmla="*/ 217079 h 1320"/>
                <a:gd name="T50" fmla="*/ 226640 w 463"/>
                <a:gd name="T51" fmla="*/ 217079 h 1320"/>
                <a:gd name="T52" fmla="*/ 226640 w 463"/>
                <a:gd name="T53" fmla="*/ 423274 h 1320"/>
                <a:gd name="T54" fmla="*/ 252559 w 463"/>
                <a:gd name="T55" fmla="*/ 444437 h 1320"/>
                <a:gd name="T56" fmla="*/ 278478 w 463"/>
                <a:gd name="T57" fmla="*/ 423274 h 1320"/>
                <a:gd name="T58" fmla="*/ 278478 w 463"/>
                <a:gd name="T59" fmla="*/ 200753 h 1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3" h="1320">
                  <a:moveTo>
                    <a:pt x="227" y="202"/>
                  </a:moveTo>
                  <a:lnTo>
                    <a:pt x="227" y="202"/>
                  </a:lnTo>
                  <a:cubicBezTo>
                    <a:pt x="289" y="202"/>
                    <a:pt x="332" y="157"/>
                    <a:pt x="332" y="106"/>
                  </a:cubicBezTo>
                  <a:cubicBezTo>
                    <a:pt x="332" y="44"/>
                    <a:pt x="289" y="0"/>
                    <a:pt x="227" y="0"/>
                  </a:cubicBezTo>
                  <a:cubicBezTo>
                    <a:pt x="175" y="0"/>
                    <a:pt x="132" y="44"/>
                    <a:pt x="132" y="106"/>
                  </a:cubicBezTo>
                  <a:cubicBezTo>
                    <a:pt x="132" y="157"/>
                    <a:pt x="175" y="202"/>
                    <a:pt x="227" y="202"/>
                  </a:cubicBezTo>
                  <a:close/>
                  <a:moveTo>
                    <a:pt x="462" y="332"/>
                  </a:moveTo>
                  <a:lnTo>
                    <a:pt x="462" y="332"/>
                  </a:lnTo>
                  <a:cubicBezTo>
                    <a:pt x="462" y="281"/>
                    <a:pt x="419" y="237"/>
                    <a:pt x="367" y="237"/>
                  </a:cubicBezTo>
                  <a:cubicBezTo>
                    <a:pt x="89" y="237"/>
                    <a:pt x="89" y="237"/>
                    <a:pt x="89" y="237"/>
                  </a:cubicBezTo>
                  <a:cubicBezTo>
                    <a:pt x="35" y="237"/>
                    <a:pt x="0" y="281"/>
                    <a:pt x="0" y="332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16"/>
                    <a:pt x="18" y="735"/>
                    <a:pt x="35" y="735"/>
                  </a:cubicBezTo>
                  <a:cubicBezTo>
                    <a:pt x="62" y="735"/>
                    <a:pt x="79" y="716"/>
                    <a:pt x="79" y="700"/>
                  </a:cubicBezTo>
                  <a:cubicBezTo>
                    <a:pt x="79" y="359"/>
                    <a:pt x="79" y="359"/>
                    <a:pt x="79" y="359"/>
                  </a:cubicBezTo>
                  <a:cubicBezTo>
                    <a:pt x="97" y="359"/>
                    <a:pt x="97" y="359"/>
                    <a:pt x="97" y="359"/>
                  </a:cubicBezTo>
                  <a:cubicBezTo>
                    <a:pt x="97" y="1257"/>
                    <a:pt x="97" y="1257"/>
                    <a:pt x="97" y="1257"/>
                  </a:cubicBezTo>
                  <a:cubicBezTo>
                    <a:pt x="97" y="1292"/>
                    <a:pt x="124" y="1319"/>
                    <a:pt x="149" y="1319"/>
                  </a:cubicBezTo>
                  <a:cubicBezTo>
                    <a:pt x="184" y="1319"/>
                    <a:pt x="210" y="1292"/>
                    <a:pt x="210" y="1257"/>
                  </a:cubicBezTo>
                  <a:cubicBezTo>
                    <a:pt x="210" y="768"/>
                    <a:pt x="210" y="768"/>
                    <a:pt x="210" y="768"/>
                  </a:cubicBezTo>
                  <a:cubicBezTo>
                    <a:pt x="245" y="768"/>
                    <a:pt x="245" y="768"/>
                    <a:pt x="245" y="768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45" y="1292"/>
                    <a:pt x="270" y="1319"/>
                    <a:pt x="305" y="1319"/>
                  </a:cubicBezTo>
                  <a:cubicBezTo>
                    <a:pt x="340" y="1319"/>
                    <a:pt x="367" y="1292"/>
                    <a:pt x="367" y="1257"/>
                  </a:cubicBezTo>
                  <a:cubicBezTo>
                    <a:pt x="367" y="359"/>
                    <a:pt x="367" y="359"/>
                    <a:pt x="367" y="359"/>
                  </a:cubicBezTo>
                  <a:cubicBezTo>
                    <a:pt x="376" y="359"/>
                    <a:pt x="376" y="359"/>
                    <a:pt x="376" y="359"/>
                  </a:cubicBezTo>
                  <a:cubicBezTo>
                    <a:pt x="376" y="700"/>
                    <a:pt x="376" y="700"/>
                    <a:pt x="376" y="700"/>
                  </a:cubicBezTo>
                  <a:cubicBezTo>
                    <a:pt x="376" y="716"/>
                    <a:pt x="392" y="735"/>
                    <a:pt x="419" y="735"/>
                  </a:cubicBezTo>
                  <a:cubicBezTo>
                    <a:pt x="446" y="735"/>
                    <a:pt x="462" y="716"/>
                    <a:pt x="462" y="700"/>
                  </a:cubicBezTo>
                  <a:lnTo>
                    <a:pt x="462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9D87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-198924" y="4847937"/>
              <a:ext cx="1200249" cy="553572"/>
            </a:xfrm>
            <a:prstGeom prst="rect">
              <a:avLst/>
            </a:prstGeom>
            <a:noFill/>
          </p:spPr>
          <p:txBody>
            <a:bodyPr>
              <a:normAutofit lnSpcReduction="10000"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kern="0" dirty="0" smtClean="0">
                  <a:solidFill>
                    <a:srgbClr val="4BACC6">
                      <a:lumMod val="75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  <a:r>
                <a:rPr lang="en-US" sz="2100" b="1" kern="0" dirty="0" smtClean="0">
                  <a:solidFill>
                    <a:srgbClr val="4BACC6">
                      <a:lumMod val="75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0</a:t>
              </a:r>
              <a:r>
                <a:rPr lang="en-US" sz="2100" b="1" kern="0" dirty="0">
                  <a:solidFill>
                    <a:srgbClr val="4BACC6">
                      <a:lumMod val="75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773613" y="2163763"/>
            <a:ext cx="4724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14313" indent="-214313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ru-RU" sz="1600">
                <a:solidFill>
                  <a:srgbClr val="034155"/>
                </a:solidFill>
                <a:latin typeface="Calibri" charset="0"/>
              </a:rPr>
              <a:t>с ученой степенью 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773613" y="2814638"/>
            <a:ext cx="4724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14313" indent="-214313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ru-RU" sz="1600">
                <a:solidFill>
                  <a:srgbClr val="034155"/>
                </a:solidFill>
                <a:latin typeface="Calibri" charset="0"/>
              </a:rPr>
              <a:t>с учеными званиями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773613" y="3546475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14313" indent="-214313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ru-RU" sz="1600">
                <a:solidFill>
                  <a:srgbClr val="034155"/>
                </a:solidFill>
                <a:latin typeface="Calibri" charset="0"/>
              </a:rPr>
              <a:t>доктор наук, профессор </a:t>
            </a:r>
          </a:p>
          <a:p>
            <a:pPr eaLnBrk="1" hangingPunct="1">
              <a:buFont typeface="Arial" charset="0"/>
              <a:buChar char="•"/>
            </a:pPr>
            <a:endParaRPr kumimoji="0" lang="ru-RU" sz="1600">
              <a:solidFill>
                <a:srgbClr val="034155"/>
              </a:solidFill>
              <a:latin typeface="Calibri" charset="0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4721225" y="4130675"/>
            <a:ext cx="472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14313" indent="-214313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ru-RU" sz="1600">
                <a:solidFill>
                  <a:srgbClr val="034155"/>
                </a:solidFill>
                <a:latin typeface="Calibri" charset="0"/>
              </a:rPr>
              <a:t>руководители и ведущие работники профессиональных профильных организаций, предприятий и учреждений </a:t>
            </a:r>
            <a:endParaRPr kumimoji="0" lang="en-US" sz="1600">
              <a:solidFill>
                <a:srgbClr val="034155"/>
              </a:solidFill>
              <a:latin typeface="Calibri" charset="0"/>
            </a:endParaRPr>
          </a:p>
        </p:txBody>
      </p:sp>
      <p:pic>
        <p:nvPicPr>
          <p:cNvPr id="5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6" grpId="0"/>
      <p:bldP spid="117" grpId="0"/>
      <p:bldP spid="118" grpId="0"/>
      <p:bldP spid="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4001">
              <a:srgbClr val="D6ECFF"/>
            </a:gs>
            <a:gs pos="83000">
              <a:srgbClr val="C6E3EC"/>
            </a:gs>
            <a:gs pos="100000">
              <a:srgbClr val="C6E3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6"/>
          <p:cNvCxnSpPr/>
          <p:nvPr/>
        </p:nvCxnSpPr>
        <p:spPr>
          <a:xfrm flipV="1">
            <a:off x="5508625" y="1628775"/>
            <a:ext cx="0" cy="6064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7"/>
          <p:cNvCxnSpPr/>
          <p:nvPr/>
        </p:nvCxnSpPr>
        <p:spPr>
          <a:xfrm>
            <a:off x="5508625" y="1636713"/>
            <a:ext cx="5461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8"/>
          <p:cNvCxnSpPr/>
          <p:nvPr/>
        </p:nvCxnSpPr>
        <p:spPr>
          <a:xfrm flipH="1" flipV="1">
            <a:off x="3629025" y="1628775"/>
            <a:ext cx="9525" cy="6064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9"/>
          <p:cNvCxnSpPr/>
          <p:nvPr/>
        </p:nvCxnSpPr>
        <p:spPr>
          <a:xfrm flipH="1">
            <a:off x="3081338" y="1636713"/>
            <a:ext cx="54768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0"/>
          <p:cNvCxnSpPr/>
          <p:nvPr/>
        </p:nvCxnSpPr>
        <p:spPr>
          <a:xfrm flipH="1" flipV="1">
            <a:off x="2892425" y="3279775"/>
            <a:ext cx="0" cy="27781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1"/>
          <p:cNvCxnSpPr/>
          <p:nvPr/>
        </p:nvCxnSpPr>
        <p:spPr>
          <a:xfrm flipH="1">
            <a:off x="6056313" y="3144838"/>
            <a:ext cx="0" cy="8318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2"/>
          <p:cNvCxnSpPr/>
          <p:nvPr/>
        </p:nvCxnSpPr>
        <p:spPr>
          <a:xfrm>
            <a:off x="2898775" y="3557588"/>
            <a:ext cx="593725" cy="31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/>
        </p:nvCxnSpPr>
        <p:spPr>
          <a:xfrm>
            <a:off x="5891213" y="3976688"/>
            <a:ext cx="16351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970338" y="1320800"/>
            <a:ext cx="1152525" cy="3409950"/>
          </a:xfrm>
          <a:custGeom>
            <a:avLst/>
            <a:gdLst>
              <a:gd name="T0" fmla="*/ 445808698 w 1514"/>
              <a:gd name="T1" fmla="*/ 0 h 5643"/>
              <a:gd name="T2" fmla="*/ 10421445 w 1514"/>
              <a:gd name="T3" fmla="*/ 272095036 h 5643"/>
              <a:gd name="T4" fmla="*/ 406438626 w 1514"/>
              <a:gd name="T5" fmla="*/ 829433023 h 5643"/>
              <a:gd name="T6" fmla="*/ 418597232 w 1514"/>
              <a:gd name="T7" fmla="*/ 1752364422 h 5643"/>
              <a:gd name="T8" fmla="*/ 445808698 w 1514"/>
              <a:gd name="T9" fmla="*/ 2060982119 h 5643"/>
              <a:gd name="T10" fmla="*/ 472441617 w 1514"/>
              <a:gd name="T11" fmla="*/ 1754190555 h 5643"/>
              <a:gd name="T12" fmla="*/ 504863805 w 1514"/>
              <a:gd name="T13" fmla="*/ 831989730 h 5643"/>
              <a:gd name="T14" fmla="*/ 876564536 w 1514"/>
              <a:gd name="T15" fmla="*/ 272095036 h 5643"/>
              <a:gd name="T16" fmla="*/ 445808698 w 1514"/>
              <a:gd name="T17" fmla="*/ 0 h 5643"/>
              <a:gd name="T18" fmla="*/ 220588261 w 1514"/>
              <a:gd name="T19" fmla="*/ 444482722 h 5643"/>
              <a:gd name="T20" fmla="*/ 92056602 w 1514"/>
              <a:gd name="T21" fmla="*/ 272095036 h 5643"/>
              <a:gd name="T22" fmla="*/ 445808698 w 1514"/>
              <a:gd name="T23" fmla="*/ 48575623 h 5643"/>
              <a:gd name="T24" fmla="*/ 800140101 w 1514"/>
              <a:gd name="T25" fmla="*/ 272095036 h 5643"/>
              <a:gd name="T26" fmla="*/ 606763305 w 1514"/>
              <a:gd name="T27" fmla="*/ 478814266 h 5643"/>
              <a:gd name="T28" fmla="*/ 220588261 w 1514"/>
              <a:gd name="T29" fmla="*/ 444482722 h 56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14" h="5643">
                <a:moveTo>
                  <a:pt x="770" y="0"/>
                </a:moveTo>
                <a:cubicBezTo>
                  <a:pt x="359" y="0"/>
                  <a:pt x="0" y="334"/>
                  <a:pt x="18" y="745"/>
                </a:cubicBezTo>
                <a:cubicBezTo>
                  <a:pt x="47" y="1432"/>
                  <a:pt x="656" y="1558"/>
                  <a:pt x="702" y="2271"/>
                </a:cubicBezTo>
                <a:cubicBezTo>
                  <a:pt x="736" y="2806"/>
                  <a:pt x="723" y="3445"/>
                  <a:pt x="723" y="4798"/>
                </a:cubicBezTo>
                <a:cubicBezTo>
                  <a:pt x="723" y="4939"/>
                  <a:pt x="734" y="5643"/>
                  <a:pt x="770" y="5643"/>
                </a:cubicBezTo>
                <a:cubicBezTo>
                  <a:pt x="807" y="5643"/>
                  <a:pt x="816" y="4943"/>
                  <a:pt x="816" y="4803"/>
                </a:cubicBezTo>
                <a:cubicBezTo>
                  <a:pt x="816" y="3462"/>
                  <a:pt x="842" y="2810"/>
                  <a:pt x="872" y="2278"/>
                </a:cubicBezTo>
                <a:cubicBezTo>
                  <a:pt x="912" y="1563"/>
                  <a:pt x="1514" y="1312"/>
                  <a:pt x="1514" y="745"/>
                </a:cubicBezTo>
                <a:cubicBezTo>
                  <a:pt x="1514" y="334"/>
                  <a:pt x="1181" y="0"/>
                  <a:pt x="770" y="0"/>
                </a:cubicBezTo>
                <a:close/>
                <a:moveTo>
                  <a:pt x="381" y="1217"/>
                </a:moveTo>
                <a:cubicBezTo>
                  <a:pt x="280" y="1111"/>
                  <a:pt x="159" y="935"/>
                  <a:pt x="159" y="745"/>
                </a:cubicBezTo>
                <a:cubicBezTo>
                  <a:pt x="159" y="407"/>
                  <a:pt x="432" y="133"/>
                  <a:pt x="770" y="133"/>
                </a:cubicBezTo>
                <a:cubicBezTo>
                  <a:pt x="1108" y="133"/>
                  <a:pt x="1382" y="407"/>
                  <a:pt x="1382" y="745"/>
                </a:cubicBezTo>
                <a:cubicBezTo>
                  <a:pt x="1382" y="829"/>
                  <a:pt x="1330" y="1116"/>
                  <a:pt x="1048" y="1311"/>
                </a:cubicBezTo>
                <a:cubicBezTo>
                  <a:pt x="822" y="1467"/>
                  <a:pt x="603" y="1448"/>
                  <a:pt x="381" y="121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84491" tIns="42245" rIns="84491" bIns="42245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ardrop 49"/>
          <p:cNvSpPr/>
          <p:nvPr/>
        </p:nvSpPr>
        <p:spPr bwMode="auto">
          <a:xfrm rot="8100000">
            <a:off x="2693988" y="1477963"/>
            <a:ext cx="315912" cy="317500"/>
          </a:xfrm>
          <a:prstGeom prst="teardrop">
            <a:avLst/>
          </a:prstGeom>
          <a:solidFill>
            <a:srgbClr val="03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>
            <a:normAutofit lnSpcReduction="10000"/>
          </a:bodyPr>
          <a:lstStyle/>
          <a:p>
            <a:pPr algn="ctr" eaLnBrk="1" hangingPunct="1">
              <a:defRPr/>
            </a:pPr>
            <a:endParaRPr lang="en-US" sz="10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6525" y="1401763"/>
            <a:ext cx="2544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kumimoji="0" lang="ru-RU" sz="1200" b="1" dirty="0">
                <a:solidFill>
                  <a:srgbClr val="003F75"/>
                </a:solidFill>
              </a:rPr>
              <a:t>Поведение хозяйствующих агентов, их затраты и результаты</a:t>
            </a:r>
            <a:endParaRPr kumimoji="0" lang="ru-RU" sz="1200" b="1" dirty="0">
              <a:solidFill>
                <a:srgbClr val="003F75"/>
              </a:solidFill>
              <a:latin typeface="Lato Regular" charset="0"/>
              <a:cs typeface="Lato Regular" charset="0"/>
            </a:endParaRPr>
          </a:p>
        </p:txBody>
      </p:sp>
      <p:sp>
        <p:nvSpPr>
          <p:cNvPr id="22" name="Teardrop 52"/>
          <p:cNvSpPr/>
          <p:nvPr/>
        </p:nvSpPr>
        <p:spPr bwMode="auto">
          <a:xfrm rot="8100000">
            <a:off x="2298700" y="3135313"/>
            <a:ext cx="315913" cy="315912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>
            <a:normAutofit lnSpcReduction="10000"/>
          </a:bodyPr>
          <a:lstStyle/>
          <a:p>
            <a:pPr algn="ctr" eaLnBrk="1" hangingPunct="1">
              <a:defRPr/>
            </a:pPr>
            <a:endParaRPr lang="en-US" sz="10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38100" y="3116263"/>
            <a:ext cx="229711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Деятельность предприятий природопользования  и организаций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</a:rPr>
              <a:t>погодозависимых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 отраслей</a:t>
            </a:r>
            <a:endParaRPr kumimoji="0"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5" name="Straight Connector 55"/>
          <p:cNvCxnSpPr/>
          <p:nvPr/>
        </p:nvCxnSpPr>
        <p:spPr>
          <a:xfrm>
            <a:off x="2663825" y="3292475"/>
            <a:ext cx="228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ardrop 56"/>
          <p:cNvSpPr/>
          <p:nvPr/>
        </p:nvSpPr>
        <p:spPr bwMode="auto">
          <a:xfrm rot="8100000">
            <a:off x="6191250" y="1387475"/>
            <a:ext cx="374650" cy="376238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>
            <a:normAutofit/>
          </a:bodyPr>
          <a:lstStyle/>
          <a:p>
            <a:pPr algn="ctr" eaLnBrk="1" hangingPunct="1">
              <a:defRPr/>
            </a:pPr>
            <a:endParaRPr lang="en-US" sz="10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02413" y="1279525"/>
            <a:ext cx="1949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ru-RU" sz="1200" b="1">
                <a:solidFill>
                  <a:srgbClr val="003F75"/>
                </a:solidFill>
              </a:rPr>
              <a:t>Финансовые и информационные потоки</a:t>
            </a:r>
            <a:endParaRPr kumimoji="0" lang="en-US" sz="1200" b="1">
              <a:solidFill>
                <a:srgbClr val="003F75"/>
              </a:solidFill>
              <a:latin typeface="Lato Regular" charset="0"/>
              <a:cs typeface="Lato Regular" charset="0"/>
            </a:endParaRPr>
          </a:p>
        </p:txBody>
      </p:sp>
      <p:cxnSp>
        <p:nvCxnSpPr>
          <p:cNvPr id="29" name="Straight Connector 59"/>
          <p:cNvCxnSpPr/>
          <p:nvPr/>
        </p:nvCxnSpPr>
        <p:spPr>
          <a:xfrm>
            <a:off x="6054725" y="3144838"/>
            <a:ext cx="2413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ardrop 60"/>
          <p:cNvSpPr/>
          <p:nvPr/>
        </p:nvSpPr>
        <p:spPr bwMode="auto">
          <a:xfrm rot="8100000">
            <a:off x="6353175" y="2997200"/>
            <a:ext cx="314325" cy="315913"/>
          </a:xfrm>
          <a:prstGeom prst="teardrop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>
            <a:normAutofit lnSpcReduction="10000"/>
          </a:bodyPr>
          <a:lstStyle/>
          <a:p>
            <a:pPr algn="ctr" eaLnBrk="1" hangingPunct="1">
              <a:defRPr/>
            </a:pPr>
            <a:endParaRPr lang="en-US" sz="10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19888" y="3049588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Воздействие природных, эколого-экономических рисков на деятельность предприятия природопользования </a:t>
            </a:r>
            <a:endParaRPr kumimoji="0"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3100" y="265113"/>
            <a:ext cx="2736850" cy="687387"/>
          </a:xfrm>
          <a:prstGeom prst="rect">
            <a:avLst/>
          </a:prstGeom>
          <a:noFill/>
        </p:spPr>
        <p:txBody>
          <a:bodyPr lIns="84491" tIns="42245" rIns="84491" bIns="42245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82A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Экономика предприятия природопользования</a:t>
            </a:r>
            <a:endParaRPr lang="en-US" sz="1600" b="1" dirty="0" smtClean="0">
              <a:solidFill>
                <a:srgbClr val="0082A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662488" y="2362200"/>
            <a:ext cx="1312862" cy="2389188"/>
            <a:chOff x="4678363" y="3348038"/>
            <a:chExt cx="1312862" cy="2389187"/>
          </a:xfrm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678363" y="3348038"/>
              <a:ext cx="1312862" cy="2389187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lIns="84491" tIns="42245" rIns="84491" bIns="42245">
              <a:normAutofit/>
            </a:bodyPr>
            <a:lstStyle/>
            <a:p>
              <a:pPr eaLnBrk="1" hangingPunct="1">
                <a:defRPr/>
              </a:pPr>
              <a:endParaRPr lang="id-ID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2564" name="Picture 8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0" y="3643313"/>
              <a:ext cx="440080" cy="44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8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504950"/>
            <a:ext cx="6080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2449513" y="4746625"/>
            <a:ext cx="453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600" dirty="0" smtClean="0"/>
              <a:t>Объекты профессиональной деятельности выпускника </a:t>
            </a:r>
            <a:endParaRPr lang="ru-RU" sz="1600" dirty="0">
              <a:solidFill>
                <a:srgbClr val="003F75"/>
              </a:solidFill>
            </a:endParaRPr>
          </a:p>
        </p:txBody>
      </p: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3151188" y="2366963"/>
            <a:ext cx="1311275" cy="2389187"/>
            <a:chOff x="3167063" y="3352800"/>
            <a:chExt cx="1311275" cy="2389188"/>
          </a:xfrm>
        </p:grpSpPr>
        <p:sp>
          <p:nvSpPr>
            <p:cNvPr id="22561" name="Freeform 10"/>
            <p:cNvSpPr>
              <a:spLocks noEditPoints="1"/>
            </p:cNvSpPr>
            <p:nvPr/>
          </p:nvSpPr>
          <p:spPr bwMode="auto">
            <a:xfrm>
              <a:off x="3167063" y="3352800"/>
              <a:ext cx="1311275" cy="2389188"/>
            </a:xfrm>
            <a:custGeom>
              <a:avLst/>
              <a:gdLst>
                <a:gd name="T0" fmla="*/ 0 w 1725"/>
                <a:gd name="T1" fmla="*/ 2147483647 h 3136"/>
                <a:gd name="T2" fmla="*/ 2147483647 w 1725"/>
                <a:gd name="T3" fmla="*/ 2147483647 h 3136"/>
                <a:gd name="T4" fmla="*/ 2147483647 w 1725"/>
                <a:gd name="T5" fmla="*/ 2147483647 h 3136"/>
                <a:gd name="T6" fmla="*/ 2147483647 w 1725"/>
                <a:gd name="T7" fmla="*/ 2147483647 h 3136"/>
                <a:gd name="T8" fmla="*/ 2147483647 w 1725"/>
                <a:gd name="T9" fmla="*/ 2147483647 h 3136"/>
                <a:gd name="T10" fmla="*/ 2147483647 w 1725"/>
                <a:gd name="T11" fmla="*/ 2147483647 h 3136"/>
                <a:gd name="T12" fmla="*/ 0 w 1725"/>
                <a:gd name="T13" fmla="*/ 2147483647 h 3136"/>
                <a:gd name="T14" fmla="*/ 2147483647 w 1725"/>
                <a:gd name="T15" fmla="*/ 2147483647 h 3136"/>
                <a:gd name="T16" fmla="*/ 2147483647 w 1725"/>
                <a:gd name="T17" fmla="*/ 2147483647 h 3136"/>
                <a:gd name="T18" fmla="*/ 2147483647 w 1725"/>
                <a:gd name="T19" fmla="*/ 2147483647 h 3136"/>
                <a:gd name="T20" fmla="*/ 2147483647 w 1725"/>
                <a:gd name="T21" fmla="*/ 2147483647 h 3136"/>
                <a:gd name="T22" fmla="*/ 2147483647 w 1725"/>
                <a:gd name="T23" fmla="*/ 2147483647 h 3136"/>
                <a:gd name="T24" fmla="*/ 2147483647 w 1725"/>
                <a:gd name="T25" fmla="*/ 2147483647 h 3136"/>
                <a:gd name="T26" fmla="*/ 2147483647 w 1725"/>
                <a:gd name="T27" fmla="*/ 2147483647 h 3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rgbClr val="034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4491" tIns="42245" rIns="84491" bIns="42245"/>
            <a:lstStyle/>
            <a:p>
              <a:endParaRPr lang="ru-RU"/>
            </a:p>
          </p:txBody>
        </p:sp>
        <p:pic>
          <p:nvPicPr>
            <p:cNvPr id="22562" name="Picture 1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125" y="3716300"/>
              <a:ext cx="476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724400" y="3471863"/>
            <a:ext cx="1098550" cy="1258887"/>
            <a:chOff x="4740275" y="4457700"/>
            <a:chExt cx="1098550" cy="1258888"/>
          </a:xfrm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4740275" y="4457700"/>
              <a:ext cx="1098550" cy="1258888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lIns="84491" tIns="42245" rIns="84491" bIns="42245">
              <a:normAutofit/>
            </a:bodyPr>
            <a:lstStyle/>
            <a:p>
              <a:pPr eaLnBrk="1" hangingPunct="1">
                <a:defRPr/>
              </a:pPr>
              <a:endParaRPr lang="id-ID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2560" name="Picture 1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09" y="4768004"/>
              <a:ext cx="554038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297238" y="3471863"/>
            <a:ext cx="1098550" cy="1258887"/>
            <a:chOff x="3313113" y="4457700"/>
            <a:chExt cx="1098550" cy="1258888"/>
          </a:xfrm>
        </p:grpSpPr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3313113" y="4457700"/>
              <a:ext cx="1098550" cy="1258888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84491" tIns="42245" rIns="84491" bIns="42245">
              <a:normAutofit/>
            </a:bodyPr>
            <a:lstStyle/>
            <a:p>
              <a:pPr eaLnBrk="1" hangingPunct="1">
                <a:defRPr/>
              </a:pPr>
              <a:endParaRPr lang="id-ID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2558" name="Picture 12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034" y="4774406"/>
              <a:ext cx="623888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11175" y="5157192"/>
            <a:ext cx="84248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192F"/>
                </a:solidFill>
                <a:latin typeface="Arial" pitchFamily="34" charset="0"/>
                <a:cs typeface="Arial" pitchFamily="34" charset="0"/>
              </a:rPr>
              <a:t>Программа магистратуры призвана сформировать компетенции, которые позволят </a:t>
            </a:r>
            <a:r>
              <a:rPr lang="ru-RU" sz="1400" b="1" i="1" dirty="0" smtClean="0">
                <a:solidFill>
                  <a:srgbClr val="00192F"/>
                </a:solidFill>
                <a:latin typeface="Arial" pitchFamily="34" charset="0"/>
                <a:cs typeface="Arial" pitchFamily="34" charset="0"/>
              </a:rPr>
              <a:t>изучить экономику предприятия природопользования России</a:t>
            </a:r>
            <a:r>
              <a:rPr lang="ru-RU" sz="1400" b="1" i="1" dirty="0">
                <a:solidFill>
                  <a:srgbClr val="00192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i="1" dirty="0" smtClean="0">
                <a:solidFill>
                  <a:srgbClr val="00192F"/>
                </a:solidFill>
                <a:latin typeface="Arial" pitchFamily="34" charset="0"/>
                <a:cs typeface="Arial" pitchFamily="34" charset="0"/>
              </a:rPr>
              <a:t>научиться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определять направления развития организации, осуществлять консультирование по вопросам управления рисками в организации</a:t>
            </a:r>
            <a:r>
              <a:rPr lang="ru-RU" sz="1400" b="1" dirty="0" smtClean="0">
                <a:solidFill>
                  <a:srgbClr val="00192F"/>
                </a:solidFill>
                <a:latin typeface="Eraser" charset="0"/>
              </a:rPr>
              <a:t>. </a:t>
            </a:r>
            <a:endParaRPr lang="ru-RU" dirty="0">
              <a:solidFill>
                <a:srgbClr val="00192F"/>
              </a:solidFill>
            </a:endParaRPr>
          </a:p>
        </p:txBody>
      </p:sp>
      <p:pic>
        <p:nvPicPr>
          <p:cNvPr id="37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7" grpId="0"/>
      <p:bldP spid="31" grpId="0"/>
      <p:bldP spid="33" grpId="0"/>
      <p:bldP spid="39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6510</TotalTime>
  <Words>1121</Words>
  <Application>Microsoft Office PowerPoint</Application>
  <PresentationFormat>Экран (4:3)</PresentationFormat>
  <Paragraphs>233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Эркер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ПРАКТИКИ, РЕАЛИЗУЕМЫЕ ОБРАЗОВАТЕЛЬНОЙ ПРОГРАММОЙ 38.04.01 ЭКОНОМИКА ПРЕДПРИЯТИЯ ПРИРОДОПОЛЬЗОВАНИЯ</vt:lpstr>
      <vt:lpstr>Слайд 14</vt:lpstr>
      <vt:lpstr>СТУДЕНТЫ  ПУБЛИКУЮТСЯ В НАУЧНЫХ ЖУРНАЛАХ, ИМЕЮЩИХ РОССИЙСКИЙ ИНДЕКС ЦИТИРОВАНИЯ (РИНЦ) В Т.Ч. В ЖУРНАЛАХ ПЕРЕЧНЯ ВАК</vt:lpstr>
      <vt:lpstr>Слайд 16</vt:lpstr>
      <vt:lpstr>  КАФЕДРА ЭКОНОМИКИ ПРЕДПРИЯТИЯ ПРИРОДОПОЛЬЗОВАНИЯ  И УЧЕТНЫХ СИСТЕМ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ПРОФЕССИОНАЛЬНАЯ ОБРАЗОВАТЕЛЬНАЯ ПРОГРАММА  ВЫСШЕГО ОБРАЗОВАНИЯ   Направление подготовки  38.04.01 - Экономика    Направленность подготовки Магистерская программа - Экономика природопользования  квалификация  – магистр  Форма обучения: очная, очно-заочная, заочная</dc:title>
  <dc:creator>user</dc:creator>
  <cp:lastModifiedBy>asus1</cp:lastModifiedBy>
  <cp:revision>111</cp:revision>
  <dcterms:created xsi:type="dcterms:W3CDTF">2019-05-07T08:33:02Z</dcterms:created>
  <dcterms:modified xsi:type="dcterms:W3CDTF">2024-04-02T17:14:02Z</dcterms:modified>
</cp:coreProperties>
</file>