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6858000" cy="9906000" type="A4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C97"/>
    <a:srgbClr val="3A345C"/>
    <a:srgbClr val="EFF4FF"/>
    <a:srgbClr val="4EE5BA"/>
    <a:srgbClr val="50E5BA"/>
    <a:srgbClr val="ABEDE1"/>
    <a:srgbClr val="5BE7C0"/>
    <a:srgbClr val="21A038"/>
    <a:srgbClr val="F5F9FA"/>
    <a:srgbClr val="444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2682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E80AAF673A40E84D986D02DDF5F4FFD2.dms.sberbank.ru/E80AAF673A40E84D986D02DDF5F4FFD2-0791790AE75882CF54612ED1F55171EC-715EEEC40DF30C607716942A4696352D/1.png" TargetMode="External"/><Relationship Id="rId2" Type="http://schemas.openxmlformats.org/officeDocument/2006/relationships/image" Target="http://E80AAF673A40E84D986D02DDF5F4FFD2.dms.sberbank.ru/E80AAF673A40E84D986D02DDF5F4FFD2-D16BB57FD154BB583DE09DA0E3247B8E-DD0F3CCBD70A5C67D5ABC285F5F23523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http://E80AAF673A40E84D986D02DDF5F4FFD2.dms.sberbank.ru/E80AAF673A40E84D986D02DDF5F4FFD2-D16BB57FD154BB583DE09DA0E3247B8E-DD0F3CCBD70A5C67D5ABC285F5F2352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E80AAF673A40E84D986D02DDF5F4FFD2.dms.sberbank.ru/E80AAF673A40E84D986D02DDF5F4FFD2-0791790AE75882CF54612ED1F55171EC-715EEEC40DF30C607716942A4696352D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9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4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3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DD09-B874-49B4-A39B-03A01E11AEC8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7063-C919-4E79-AE43-34A2DD2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EE5BA"/>
            </a:gs>
            <a:gs pos="54000">
              <a:srgbClr val="4EE5BA"/>
            </a:gs>
            <a:gs pos="29000">
              <a:srgbClr val="EFF4FF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цс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0" y="0"/>
            <a:ext cx="5083872" cy="4693920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17151" y="4552073"/>
            <a:ext cx="5143500" cy="2391656"/>
          </a:xfrm>
        </p:spPr>
        <p:txBody>
          <a:bodyPr>
            <a:normAutofit fontScale="25000" lnSpcReduction="20000"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5200" b="1" dirty="0">
                <a:cs typeface="SB Sans Text" panose="020B0503040504020204" pitchFamily="34" charset="-52"/>
              </a:rPr>
              <a:t>Для оплаты среднего </a:t>
            </a:r>
            <a:r>
              <a:rPr lang="ru-RU" sz="5200" b="1" dirty="0" smtClean="0">
                <a:cs typeface="SB Sans Text" panose="020B0503040504020204" pitchFamily="34" charset="-52"/>
              </a:rPr>
              <a:t>профессионального, </a:t>
            </a:r>
            <a:endParaRPr lang="ru-RU" sz="5200" b="1" dirty="0">
              <a:cs typeface="SB Sans Text" panose="020B0503040504020204" pitchFamily="34" charset="-5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5200" b="1" dirty="0">
                <a:cs typeface="SB Sans Text" panose="020B0503040504020204" pitchFamily="34" charset="-52"/>
              </a:rPr>
              <a:t>а также высшего образования любой формы обучения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5200" b="1" dirty="0">
                <a:cs typeface="SB Sans Text" panose="020B0503040504020204" pitchFamily="34" charset="-52"/>
              </a:rPr>
              <a:t>первого или последующего образования</a:t>
            </a:r>
            <a:r>
              <a:rPr lang="ru-RU" sz="5200" b="1" dirty="0" smtClean="0">
                <a:cs typeface="SB Sans Text" panose="020B0503040504020204" pitchFamily="34" charset="-52"/>
              </a:rPr>
              <a:t>, для </a:t>
            </a:r>
            <a:r>
              <a:rPr lang="ru-RU" sz="5200" b="1" dirty="0">
                <a:cs typeface="SB Sans Text" panose="020B0503040504020204" pitchFamily="34" charset="-52"/>
              </a:rPr>
              <a:t>оплаты всего образования или 1 семестра, 1 года,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5200" b="1" dirty="0">
                <a:cs typeface="SB Sans Text" panose="020B0503040504020204" pitchFamily="34" charset="-52"/>
              </a:rPr>
              <a:t>нескольких лет. </a:t>
            </a:r>
            <a:endParaRPr lang="ru-RU" sz="5200" b="1" dirty="0" smtClean="0"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 smtClean="0">
                <a:cs typeface="SB Sans Text" panose="020B0503040504020204" pitchFamily="34" charset="-52"/>
              </a:rPr>
              <a:t>УСЛОВИЯ</a:t>
            </a:r>
            <a:r>
              <a:rPr lang="ru-RU" sz="4200" b="1" dirty="0">
                <a:cs typeface="SB Sans Text" panose="020B0503040504020204" pitchFamily="34" charset="-52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Вы платите только 3% годовых, т.к. часть процентов субсидируется государством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Пока учитесь, платите только проценты ( льготный период: срок обучения  + 9 мес. Например, при стоимости обучения 100 тыс. руб., в год и сроком обучения 4 года платеж в первый год составляет 99 руб., во второй 296 руб., до конца обучения + 9 мес. – 690 руб., далее - 3132 руб.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Необязательно иметь работу- мы не требуем справок о доходах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Выплачивать основной долг по кредиту можно в течении 15 лет после окончания обучения.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Есть возможность досрочного погашения кредита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ru-RU" sz="4200" b="1" dirty="0">
                <a:cs typeface="SB Sans Text" panose="020B0503040504020204" pitchFamily="34" charset="-52"/>
              </a:rPr>
              <a:t>Кредит можно оформить на учащегося с 14 лет для оплаты среднего профессионального ( с согласия законного представителя), а также высшего обучения в </a:t>
            </a:r>
            <a:r>
              <a:rPr lang="ru-RU" sz="4200" b="1" dirty="0" err="1">
                <a:cs typeface="SB Sans Text" panose="020B0503040504020204" pitchFamily="34" charset="-52"/>
              </a:rPr>
              <a:t>бакалавриате</a:t>
            </a:r>
            <a:r>
              <a:rPr lang="ru-RU" sz="4200" b="1" dirty="0">
                <a:cs typeface="SB Sans Text" panose="020B0503040504020204" pitchFamily="34" charset="-52"/>
              </a:rPr>
              <a:t>, </a:t>
            </a:r>
            <a:r>
              <a:rPr lang="ru-RU" sz="4200" b="1" dirty="0" err="1">
                <a:cs typeface="SB Sans Text" panose="020B0503040504020204" pitchFamily="34" charset="-52"/>
              </a:rPr>
              <a:t>специалитете</a:t>
            </a:r>
            <a:r>
              <a:rPr lang="ru-RU" sz="4200" b="1" dirty="0">
                <a:cs typeface="SB Sans Text" panose="020B0503040504020204" pitchFamily="34" charset="-52"/>
              </a:rPr>
              <a:t>, в магистратуре или аспирантуре, ординатуре, </a:t>
            </a:r>
            <a:r>
              <a:rPr lang="ru-RU" sz="4200" b="1" dirty="0" err="1">
                <a:cs typeface="SB Sans Text" panose="020B0503040504020204" pitchFamily="34" charset="-52"/>
              </a:rPr>
              <a:t>адьюнктуры</a:t>
            </a:r>
            <a:r>
              <a:rPr lang="ru-RU" sz="4200" b="1" dirty="0">
                <a:cs typeface="SB Sans Text" panose="020B0503040504020204" pitchFamily="34" charset="-52"/>
              </a:rPr>
              <a:t>, интернатуре, </a:t>
            </a:r>
            <a:r>
              <a:rPr lang="ru-RU" sz="4200" b="1" dirty="0" err="1">
                <a:cs typeface="SB Sans Text" panose="020B0503040504020204" pitchFamily="34" charset="-52"/>
              </a:rPr>
              <a:t>ассистентуре</a:t>
            </a:r>
            <a:r>
              <a:rPr lang="ru-RU" sz="4200" b="1" dirty="0">
                <a:cs typeface="SB Sans Text" panose="020B0503040504020204" pitchFamily="34" charset="-52"/>
              </a:rPr>
              <a:t>-стажировки, подготовки научно-педагогических кадров, профессиональной переподготовке в любом лицензированном ВУЗе.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8000" b="1" dirty="0">
                <a:latin typeface="SB Sans Text" panose="020B0503040504020204" pitchFamily="34" charset="-52"/>
                <a:cs typeface="SB Sans Text" panose="020B0503040504020204" pitchFamily="34" charset="-52"/>
              </a:rPr>
              <a:t>Для уточнения информации и записи на подачу заявки обращайтесь по телефону</a:t>
            </a:r>
            <a:r>
              <a:rPr lang="ru-RU" sz="8000" b="1" dirty="0" smtClean="0">
                <a:latin typeface="SB Sans Text" panose="020B0503040504020204" pitchFamily="34" charset="-52"/>
                <a:cs typeface="SB Sans Text" panose="020B0503040504020204" pitchFamily="34" charset="-52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8000" b="1" dirty="0" smtClean="0">
                <a:latin typeface="SB Sans Text" panose="020B0503040504020204" pitchFamily="34" charset="-52"/>
                <a:cs typeface="SB Sans Text" panose="020B0503040504020204" pitchFamily="34" charset="-52"/>
              </a:rPr>
              <a:t>+</a:t>
            </a:r>
            <a:r>
              <a:rPr lang="ru-RU" sz="8000" b="1" dirty="0">
                <a:latin typeface="SB Sans Text" panose="020B0503040504020204" pitchFamily="34" charset="-52"/>
                <a:cs typeface="SB Sans Text" panose="020B0503040504020204" pitchFamily="34" charset="-52"/>
              </a:rPr>
              <a:t>7 995-718-17-76</a:t>
            </a:r>
            <a:endParaRPr lang="ru-RU" sz="8000" b="1" dirty="0" smtClean="0"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8000" b="1" dirty="0" smtClean="0">
                <a:latin typeface="SB Sans Text" panose="020B0503040504020204" pitchFamily="34" charset="-52"/>
                <a:cs typeface="SB Sans Text" panose="020B0503040504020204" pitchFamily="34" charset="-52"/>
              </a:rPr>
              <a:t> +</a:t>
            </a:r>
            <a:r>
              <a:rPr lang="ru-RU" sz="8000" b="1" dirty="0">
                <a:latin typeface="SB Sans Text" panose="020B0503040504020204" pitchFamily="34" charset="-52"/>
                <a:cs typeface="SB Sans Text" panose="020B0503040504020204" pitchFamily="34" charset="-52"/>
              </a:rPr>
              <a:t>7 930-001-92-87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" y="4182741"/>
            <a:ext cx="657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государственной поддержкой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53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2980</TotalTime>
  <Words>211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Татаринова Ольга Афанасьевна</cp:lastModifiedBy>
  <cp:revision>105</cp:revision>
  <cp:lastPrinted>2024-05-27T12:44:30Z</cp:lastPrinted>
  <dcterms:created xsi:type="dcterms:W3CDTF">2020-03-26T10:45:40Z</dcterms:created>
  <dcterms:modified xsi:type="dcterms:W3CDTF">2024-07-23T11:04:15Z</dcterms:modified>
</cp:coreProperties>
</file>