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9" r:id="rId5"/>
    <p:sldId id="278" r:id="rId6"/>
    <p:sldId id="279" r:id="rId7"/>
    <p:sldId id="261" r:id="rId8"/>
    <p:sldId id="262" r:id="rId9"/>
    <p:sldId id="272" r:id="rId10"/>
    <p:sldId id="273" r:id="rId11"/>
    <p:sldId id="274" r:id="rId12"/>
    <p:sldId id="264" r:id="rId13"/>
    <p:sldId id="280" r:id="rId14"/>
    <p:sldId id="277" r:id="rId15"/>
    <p:sldId id="268" r:id="rId16"/>
  </p:sldIdLst>
  <p:sldSz cx="9144000" cy="5143500" type="screen16x9"/>
  <p:notesSz cx="6858000" cy="9144000"/>
  <p:embeddedFontLst>
    <p:embeddedFont>
      <p:font typeface="Fira Sans" panose="020B0503050000020004" pitchFamily="34" charset="0"/>
      <p:regular r:id="rId18"/>
      <p:bold r:id="rId19"/>
      <p:italic r:id="rId20"/>
      <p:boldItalic r:id="rId21"/>
    </p:embeddedFont>
    <p:embeddedFont>
      <p:font typeface="Montserrat" panose="00000500000000000000" pitchFamily="2" charset="-52"/>
      <p:regular r:id="rId22"/>
      <p:bold r:id="rId23"/>
      <p:italic r:id="rId24"/>
      <p:boldItalic r:id="rId25"/>
    </p:embeddedFont>
    <p:embeddedFont>
      <p:font typeface="Montserrat Medium" panose="00000600000000000000" pitchFamily="2" charset="-52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9" userDrawn="1">
          <p15:clr>
            <a:srgbClr val="A4A3A4"/>
          </p15:clr>
        </p15:guide>
        <p15:guide id="2" pos="340">
          <p15:clr>
            <a:srgbClr val="A4A3A4"/>
          </p15:clr>
        </p15:guide>
        <p15:guide id="3" pos="5420">
          <p15:clr>
            <a:srgbClr val="9AA0A6"/>
          </p15:clr>
        </p15:guide>
        <p15:guide id="4" orient="horz" pos="2709" userDrawn="1">
          <p15:clr>
            <a:srgbClr val="9AA0A6"/>
          </p15:clr>
        </p15:guide>
        <p15:guide id="5" orient="horz" pos="3072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2AE"/>
    <a:srgbClr val="9CA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64CA73-56F3-44E6-B7D7-5401BE6EFEF2}">
  <a:tblStyle styleId="{9664CA73-56F3-44E6-B7D7-5401BE6EFE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orient="horz" pos="169"/>
        <p:guide pos="340"/>
        <p:guide pos="5420"/>
        <p:guide orient="horz" pos="2709"/>
        <p:guide orient="horz" pos="30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A8F446-51AA-43AE-8BE9-25F09B7D55C5}" type="doc">
      <dgm:prSet loTypeId="urn:microsoft.com/office/officeart/2005/8/layout/default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462869-A7C5-4D6C-ABD8-00C7EE0DFC68}">
      <dgm:prSet phldrT="[Текст]" phldr="0" custT="1"/>
      <dgm:spPr>
        <a:ln>
          <a:solidFill>
            <a:srgbClr val="1862AE"/>
          </a:solidFill>
        </a:ln>
      </dgm:spPr>
      <dgm:t>
        <a:bodyPr/>
        <a:lstStyle/>
        <a:p>
          <a:r>
            <a:rPr lang="ru-RU" sz="1600" b="1" dirty="0"/>
            <a:t>Онлайн-ярмарка</a:t>
          </a:r>
          <a:r>
            <a:rPr lang="ru-RU" sz="1600" dirty="0"/>
            <a:t> вакансий</a:t>
          </a:r>
        </a:p>
      </dgm:t>
    </dgm:pt>
    <dgm:pt modelId="{428C0F6E-65F1-4BC6-AFB8-FED14CD4DD66}" type="parTrans" cxnId="{621232CA-8FC6-4D5A-93B6-D6061394E051}">
      <dgm:prSet/>
      <dgm:spPr/>
      <dgm:t>
        <a:bodyPr/>
        <a:lstStyle/>
        <a:p>
          <a:endParaRPr lang="ru-RU"/>
        </a:p>
      </dgm:t>
    </dgm:pt>
    <dgm:pt modelId="{81C77CE5-411F-454C-AF49-AE46E1CA975E}" type="sibTrans" cxnId="{621232CA-8FC6-4D5A-93B6-D6061394E051}">
      <dgm:prSet/>
      <dgm:spPr/>
      <dgm:t>
        <a:bodyPr/>
        <a:lstStyle/>
        <a:p>
          <a:endParaRPr lang="ru-RU"/>
        </a:p>
      </dgm:t>
    </dgm:pt>
    <dgm:pt modelId="{4ACD736D-DCC6-4B69-B730-6DDC904BD314}">
      <dgm:prSet phldrT="[Текст]" phldr="0" custT="1"/>
      <dgm:spPr>
        <a:ln>
          <a:solidFill>
            <a:srgbClr val="1862AE"/>
          </a:solidFill>
        </a:ln>
      </dgm:spPr>
      <dgm:t>
        <a:bodyPr/>
        <a:lstStyle/>
        <a:p>
          <a:r>
            <a:rPr lang="ru-RU" sz="1600" b="1" dirty="0"/>
            <a:t>Консультационный </a:t>
          </a:r>
          <a:r>
            <a:rPr lang="ru-RU" sz="1600" b="0" dirty="0"/>
            <a:t>центр</a:t>
          </a:r>
          <a:endParaRPr lang="ru-RU" sz="1600" dirty="0"/>
        </a:p>
      </dgm:t>
    </dgm:pt>
    <dgm:pt modelId="{6108D881-8392-44BB-BE82-2246AEE4E319}" type="parTrans" cxnId="{03D4CEAA-B6E9-4FE3-9BFF-13836E5BF857}">
      <dgm:prSet/>
      <dgm:spPr/>
      <dgm:t>
        <a:bodyPr/>
        <a:lstStyle/>
        <a:p>
          <a:endParaRPr lang="ru-RU"/>
        </a:p>
      </dgm:t>
    </dgm:pt>
    <dgm:pt modelId="{71874AC5-C121-490A-B125-03413D2256BF}" type="sibTrans" cxnId="{03D4CEAA-B6E9-4FE3-9BFF-13836E5BF857}">
      <dgm:prSet/>
      <dgm:spPr/>
      <dgm:t>
        <a:bodyPr/>
        <a:lstStyle/>
        <a:p>
          <a:endParaRPr lang="ru-RU"/>
        </a:p>
      </dgm:t>
    </dgm:pt>
    <dgm:pt modelId="{AF1DCAD6-DC91-411C-AA86-6E1274C2406C}">
      <dgm:prSet phldrT="[Текст]" phldr="0" custT="1"/>
      <dgm:spPr>
        <a:ln>
          <a:solidFill>
            <a:srgbClr val="1862AE"/>
          </a:solidFill>
        </a:ln>
      </dgm:spPr>
      <dgm:t>
        <a:bodyPr/>
        <a:lstStyle/>
        <a:p>
          <a:r>
            <a:rPr lang="ru-RU" sz="1600" b="1" dirty="0"/>
            <a:t>Конкурс </a:t>
          </a:r>
          <a:br>
            <a:rPr lang="ru-RU" sz="1600" b="1" dirty="0"/>
          </a:br>
          <a:r>
            <a:rPr lang="ru-RU" sz="1600" dirty="0"/>
            <a:t>«Путь </a:t>
          </a:r>
          <a:br>
            <a:rPr lang="ru-RU" sz="1600" dirty="0"/>
          </a:br>
          <a:r>
            <a:rPr lang="ru-RU" sz="1600" dirty="0"/>
            <a:t>к карьере»</a:t>
          </a:r>
        </a:p>
      </dgm:t>
    </dgm:pt>
    <dgm:pt modelId="{0807CD48-8415-4BF6-97C8-9245EF66EE56}" type="parTrans" cxnId="{000CC2AD-935B-4167-BC57-E2D1D4F7A37C}">
      <dgm:prSet/>
      <dgm:spPr/>
      <dgm:t>
        <a:bodyPr/>
        <a:lstStyle/>
        <a:p>
          <a:endParaRPr lang="ru-RU"/>
        </a:p>
      </dgm:t>
    </dgm:pt>
    <dgm:pt modelId="{4EE94B1B-EEFC-4D43-9075-952AAB2498F4}" type="sibTrans" cxnId="{000CC2AD-935B-4167-BC57-E2D1D4F7A37C}">
      <dgm:prSet/>
      <dgm:spPr/>
      <dgm:t>
        <a:bodyPr/>
        <a:lstStyle/>
        <a:p>
          <a:endParaRPr lang="ru-RU"/>
        </a:p>
      </dgm:t>
    </dgm:pt>
    <dgm:pt modelId="{C13A9A4B-6EC2-4E8F-B042-73A87946E0B3}">
      <dgm:prSet custT="1"/>
      <dgm:spPr>
        <a:ln>
          <a:solidFill>
            <a:srgbClr val="1862AE"/>
          </a:solidFill>
        </a:ln>
      </dgm:spPr>
      <dgm:t>
        <a:bodyPr/>
        <a:lstStyle/>
        <a:p>
          <a:r>
            <a:rPr lang="ru-RU" sz="1600" b="1" dirty="0"/>
            <a:t>Программа</a:t>
          </a:r>
          <a:r>
            <a:rPr lang="ru-RU" sz="1600" dirty="0"/>
            <a:t> «Попробуй профессию </a:t>
          </a:r>
          <a:br>
            <a:rPr lang="ru-RU" sz="1600" dirty="0"/>
          </a:br>
          <a:r>
            <a:rPr lang="ru-RU" sz="1600" dirty="0"/>
            <a:t>в деле»</a:t>
          </a:r>
        </a:p>
      </dgm:t>
    </dgm:pt>
    <dgm:pt modelId="{09DC7EA9-F5FB-4071-8D73-B76AE739C3D6}" type="parTrans" cxnId="{AD235025-8458-4A10-818C-2AE340854471}">
      <dgm:prSet/>
      <dgm:spPr/>
      <dgm:t>
        <a:bodyPr/>
        <a:lstStyle/>
        <a:p>
          <a:endParaRPr lang="ru-RU"/>
        </a:p>
      </dgm:t>
    </dgm:pt>
    <dgm:pt modelId="{6C61EAA6-946F-4C38-9C8D-E0DBCFD99881}" type="sibTrans" cxnId="{AD235025-8458-4A10-818C-2AE340854471}">
      <dgm:prSet/>
      <dgm:spPr/>
      <dgm:t>
        <a:bodyPr/>
        <a:lstStyle/>
        <a:p>
          <a:endParaRPr lang="ru-RU"/>
        </a:p>
      </dgm:t>
    </dgm:pt>
    <dgm:pt modelId="{FD742968-1652-4CF3-815C-C4BBDACDB0E6}">
      <dgm:prSet custT="1"/>
      <dgm:spPr>
        <a:ln>
          <a:solidFill>
            <a:srgbClr val="1862AE"/>
          </a:solidFill>
        </a:ln>
      </dgm:spPr>
      <dgm:t>
        <a:bodyPr/>
        <a:lstStyle/>
        <a:p>
          <a:r>
            <a:rPr lang="ru-RU" sz="1600" b="1" dirty="0"/>
            <a:t>Подбор</a:t>
          </a:r>
          <a:r>
            <a:rPr lang="ru-RU" sz="1600" dirty="0"/>
            <a:t> вакансий </a:t>
          </a:r>
          <a:br>
            <a:rPr lang="ru-RU" sz="1600" dirty="0"/>
          </a:br>
          <a:r>
            <a:rPr lang="ru-RU" sz="1600" dirty="0"/>
            <a:t>и первичное </a:t>
          </a:r>
          <a:r>
            <a:rPr lang="ru-RU" sz="1600" b="1" dirty="0"/>
            <a:t>интервью</a:t>
          </a:r>
        </a:p>
      </dgm:t>
    </dgm:pt>
    <dgm:pt modelId="{5FF2AEA8-5CB7-4649-94AE-8D6D0921F1CC}" type="parTrans" cxnId="{40D51247-9CE9-4340-B972-A65B58C79703}">
      <dgm:prSet/>
      <dgm:spPr/>
      <dgm:t>
        <a:bodyPr/>
        <a:lstStyle/>
        <a:p>
          <a:endParaRPr lang="ru-RU"/>
        </a:p>
      </dgm:t>
    </dgm:pt>
    <dgm:pt modelId="{ED1FB1B7-4592-4734-9780-B86373133DEE}" type="sibTrans" cxnId="{40D51247-9CE9-4340-B972-A65B58C79703}">
      <dgm:prSet/>
      <dgm:spPr/>
      <dgm:t>
        <a:bodyPr/>
        <a:lstStyle/>
        <a:p>
          <a:endParaRPr lang="ru-RU"/>
        </a:p>
      </dgm:t>
    </dgm:pt>
    <dgm:pt modelId="{FC016235-2826-4A04-BEEA-28CD37487844}" type="pres">
      <dgm:prSet presAssocID="{5DA8F446-51AA-43AE-8BE9-25F09B7D55C5}" presName="diagram" presStyleCnt="0">
        <dgm:presLayoutVars>
          <dgm:dir/>
          <dgm:resizeHandles val="exact"/>
        </dgm:presLayoutVars>
      </dgm:prSet>
      <dgm:spPr/>
    </dgm:pt>
    <dgm:pt modelId="{0CA795D3-03A1-42B8-BA8C-F1481C3E46ED}" type="pres">
      <dgm:prSet presAssocID="{2B462869-A7C5-4D6C-ABD8-00C7EE0DFC68}" presName="node" presStyleLbl="node1" presStyleIdx="0" presStyleCnt="5">
        <dgm:presLayoutVars>
          <dgm:bulletEnabled val="1"/>
        </dgm:presLayoutVars>
      </dgm:prSet>
      <dgm:spPr/>
    </dgm:pt>
    <dgm:pt modelId="{F3A78164-6A7E-412A-9EE7-5646CEC7AF79}" type="pres">
      <dgm:prSet presAssocID="{81C77CE5-411F-454C-AF49-AE46E1CA975E}" presName="sibTrans" presStyleCnt="0"/>
      <dgm:spPr/>
    </dgm:pt>
    <dgm:pt modelId="{C6E78038-2822-419C-A922-9FB37C0ED404}" type="pres">
      <dgm:prSet presAssocID="{4ACD736D-DCC6-4B69-B730-6DDC904BD314}" presName="node" presStyleLbl="node1" presStyleIdx="1" presStyleCnt="5">
        <dgm:presLayoutVars>
          <dgm:bulletEnabled val="1"/>
        </dgm:presLayoutVars>
      </dgm:prSet>
      <dgm:spPr/>
    </dgm:pt>
    <dgm:pt modelId="{588B67F1-3F3B-4605-A737-D669A4F3E23A}" type="pres">
      <dgm:prSet presAssocID="{71874AC5-C121-490A-B125-03413D2256BF}" presName="sibTrans" presStyleCnt="0"/>
      <dgm:spPr/>
    </dgm:pt>
    <dgm:pt modelId="{FB24B49B-F2CF-4A49-A557-5D74948F9D7C}" type="pres">
      <dgm:prSet presAssocID="{AF1DCAD6-DC91-411C-AA86-6E1274C2406C}" presName="node" presStyleLbl="node1" presStyleIdx="2" presStyleCnt="5">
        <dgm:presLayoutVars>
          <dgm:bulletEnabled val="1"/>
        </dgm:presLayoutVars>
      </dgm:prSet>
      <dgm:spPr/>
    </dgm:pt>
    <dgm:pt modelId="{E7E417DE-6A17-463C-AEB1-1612F2526624}" type="pres">
      <dgm:prSet presAssocID="{4EE94B1B-EEFC-4D43-9075-952AAB2498F4}" presName="sibTrans" presStyleCnt="0"/>
      <dgm:spPr/>
    </dgm:pt>
    <dgm:pt modelId="{A54C1293-4FA7-4D7E-9E6B-8F6F4AEEF85B}" type="pres">
      <dgm:prSet presAssocID="{C13A9A4B-6EC2-4E8F-B042-73A87946E0B3}" presName="node" presStyleLbl="node1" presStyleIdx="3" presStyleCnt="5">
        <dgm:presLayoutVars>
          <dgm:bulletEnabled val="1"/>
        </dgm:presLayoutVars>
      </dgm:prSet>
      <dgm:spPr/>
    </dgm:pt>
    <dgm:pt modelId="{8E9EF275-0309-4C76-BBA0-020C0DF49D7F}" type="pres">
      <dgm:prSet presAssocID="{6C61EAA6-946F-4C38-9C8D-E0DBCFD99881}" presName="sibTrans" presStyleCnt="0"/>
      <dgm:spPr/>
    </dgm:pt>
    <dgm:pt modelId="{E91B6A7E-ABC0-49E0-8B8D-73CB07F3298A}" type="pres">
      <dgm:prSet presAssocID="{FD742968-1652-4CF3-815C-C4BBDACDB0E6}" presName="node" presStyleLbl="node1" presStyleIdx="4" presStyleCnt="5">
        <dgm:presLayoutVars>
          <dgm:bulletEnabled val="1"/>
        </dgm:presLayoutVars>
      </dgm:prSet>
      <dgm:spPr/>
    </dgm:pt>
  </dgm:ptLst>
  <dgm:cxnLst>
    <dgm:cxn modelId="{74ED1008-D348-4412-BF80-3EAFB3CCE352}" type="presOf" srcId="{5DA8F446-51AA-43AE-8BE9-25F09B7D55C5}" destId="{FC016235-2826-4A04-BEEA-28CD37487844}" srcOrd="0" destOrd="0" presId="urn:microsoft.com/office/officeart/2005/8/layout/default"/>
    <dgm:cxn modelId="{10D72221-C01C-4CD1-99B7-DAD38F2F6A5C}" type="presOf" srcId="{4ACD736D-DCC6-4B69-B730-6DDC904BD314}" destId="{C6E78038-2822-419C-A922-9FB37C0ED404}" srcOrd="0" destOrd="0" presId="urn:microsoft.com/office/officeart/2005/8/layout/default"/>
    <dgm:cxn modelId="{AD235025-8458-4A10-818C-2AE340854471}" srcId="{5DA8F446-51AA-43AE-8BE9-25F09B7D55C5}" destId="{C13A9A4B-6EC2-4E8F-B042-73A87946E0B3}" srcOrd="3" destOrd="0" parTransId="{09DC7EA9-F5FB-4071-8D73-B76AE739C3D6}" sibTransId="{6C61EAA6-946F-4C38-9C8D-E0DBCFD99881}"/>
    <dgm:cxn modelId="{40D51247-9CE9-4340-B972-A65B58C79703}" srcId="{5DA8F446-51AA-43AE-8BE9-25F09B7D55C5}" destId="{FD742968-1652-4CF3-815C-C4BBDACDB0E6}" srcOrd="4" destOrd="0" parTransId="{5FF2AEA8-5CB7-4649-94AE-8D6D0921F1CC}" sibTransId="{ED1FB1B7-4592-4734-9780-B86373133DEE}"/>
    <dgm:cxn modelId="{A6BE024E-E181-4E8A-BCAA-58848ACCB414}" type="presOf" srcId="{AF1DCAD6-DC91-411C-AA86-6E1274C2406C}" destId="{FB24B49B-F2CF-4A49-A557-5D74948F9D7C}" srcOrd="0" destOrd="0" presId="urn:microsoft.com/office/officeart/2005/8/layout/default"/>
    <dgm:cxn modelId="{03D4CEAA-B6E9-4FE3-9BFF-13836E5BF857}" srcId="{5DA8F446-51AA-43AE-8BE9-25F09B7D55C5}" destId="{4ACD736D-DCC6-4B69-B730-6DDC904BD314}" srcOrd="1" destOrd="0" parTransId="{6108D881-8392-44BB-BE82-2246AEE4E319}" sibTransId="{71874AC5-C121-490A-B125-03413D2256BF}"/>
    <dgm:cxn modelId="{000CC2AD-935B-4167-BC57-E2D1D4F7A37C}" srcId="{5DA8F446-51AA-43AE-8BE9-25F09B7D55C5}" destId="{AF1DCAD6-DC91-411C-AA86-6E1274C2406C}" srcOrd="2" destOrd="0" parTransId="{0807CD48-8415-4BF6-97C8-9245EF66EE56}" sibTransId="{4EE94B1B-EEFC-4D43-9075-952AAB2498F4}"/>
    <dgm:cxn modelId="{AEEC74C1-77CE-4606-AAC4-921DF0A65225}" type="presOf" srcId="{2B462869-A7C5-4D6C-ABD8-00C7EE0DFC68}" destId="{0CA795D3-03A1-42B8-BA8C-F1481C3E46ED}" srcOrd="0" destOrd="0" presId="urn:microsoft.com/office/officeart/2005/8/layout/default"/>
    <dgm:cxn modelId="{BC3448C4-5C85-48F5-BCA7-7ADCE8315FA6}" type="presOf" srcId="{FD742968-1652-4CF3-815C-C4BBDACDB0E6}" destId="{E91B6A7E-ABC0-49E0-8B8D-73CB07F3298A}" srcOrd="0" destOrd="0" presId="urn:microsoft.com/office/officeart/2005/8/layout/default"/>
    <dgm:cxn modelId="{621232CA-8FC6-4D5A-93B6-D6061394E051}" srcId="{5DA8F446-51AA-43AE-8BE9-25F09B7D55C5}" destId="{2B462869-A7C5-4D6C-ABD8-00C7EE0DFC68}" srcOrd="0" destOrd="0" parTransId="{428C0F6E-65F1-4BC6-AFB8-FED14CD4DD66}" sibTransId="{81C77CE5-411F-454C-AF49-AE46E1CA975E}"/>
    <dgm:cxn modelId="{BE1388CE-929A-420C-B4E6-216DD2C6F1CA}" type="presOf" srcId="{C13A9A4B-6EC2-4E8F-B042-73A87946E0B3}" destId="{A54C1293-4FA7-4D7E-9E6B-8F6F4AEEF85B}" srcOrd="0" destOrd="0" presId="urn:microsoft.com/office/officeart/2005/8/layout/default"/>
    <dgm:cxn modelId="{818083F3-647F-4C9E-BDC9-0AE858E8A3D2}" type="presParOf" srcId="{FC016235-2826-4A04-BEEA-28CD37487844}" destId="{0CA795D3-03A1-42B8-BA8C-F1481C3E46ED}" srcOrd="0" destOrd="0" presId="urn:microsoft.com/office/officeart/2005/8/layout/default"/>
    <dgm:cxn modelId="{441E39D4-9EAB-4137-851A-0A5B9F94B06C}" type="presParOf" srcId="{FC016235-2826-4A04-BEEA-28CD37487844}" destId="{F3A78164-6A7E-412A-9EE7-5646CEC7AF79}" srcOrd="1" destOrd="0" presId="urn:microsoft.com/office/officeart/2005/8/layout/default"/>
    <dgm:cxn modelId="{AD8591FB-874D-4912-BD5E-84FC16A1FF71}" type="presParOf" srcId="{FC016235-2826-4A04-BEEA-28CD37487844}" destId="{C6E78038-2822-419C-A922-9FB37C0ED404}" srcOrd="2" destOrd="0" presId="urn:microsoft.com/office/officeart/2005/8/layout/default"/>
    <dgm:cxn modelId="{E1AF0427-1669-4590-A0CE-6834507EEE70}" type="presParOf" srcId="{FC016235-2826-4A04-BEEA-28CD37487844}" destId="{588B67F1-3F3B-4605-A737-D669A4F3E23A}" srcOrd="3" destOrd="0" presId="urn:microsoft.com/office/officeart/2005/8/layout/default"/>
    <dgm:cxn modelId="{230C5BF3-059C-4E8D-864F-6DBF089A9BD3}" type="presParOf" srcId="{FC016235-2826-4A04-BEEA-28CD37487844}" destId="{FB24B49B-F2CF-4A49-A557-5D74948F9D7C}" srcOrd="4" destOrd="0" presId="urn:microsoft.com/office/officeart/2005/8/layout/default"/>
    <dgm:cxn modelId="{BF92166C-145F-40DB-B9EF-E8500DDB3802}" type="presParOf" srcId="{FC016235-2826-4A04-BEEA-28CD37487844}" destId="{E7E417DE-6A17-463C-AEB1-1612F2526624}" srcOrd="5" destOrd="0" presId="urn:microsoft.com/office/officeart/2005/8/layout/default"/>
    <dgm:cxn modelId="{620F125C-1C4F-4665-9C48-78171EBD56B8}" type="presParOf" srcId="{FC016235-2826-4A04-BEEA-28CD37487844}" destId="{A54C1293-4FA7-4D7E-9E6B-8F6F4AEEF85B}" srcOrd="6" destOrd="0" presId="urn:microsoft.com/office/officeart/2005/8/layout/default"/>
    <dgm:cxn modelId="{FA0E90B0-9204-4EB8-81CD-8E23231AC6AB}" type="presParOf" srcId="{FC016235-2826-4A04-BEEA-28CD37487844}" destId="{8E9EF275-0309-4C76-BBA0-020C0DF49D7F}" srcOrd="7" destOrd="0" presId="urn:microsoft.com/office/officeart/2005/8/layout/default"/>
    <dgm:cxn modelId="{9EA62FE9-CE7E-4BA1-BAD0-5CC4D2403BAD}" type="presParOf" srcId="{FC016235-2826-4A04-BEEA-28CD37487844}" destId="{E91B6A7E-ABC0-49E0-8B8D-73CB07F3298A}" srcOrd="8" destOrd="0" presId="urn:microsoft.com/office/officeart/2005/8/layout/default"/>
  </dgm:cxnLst>
  <dgm:bg>
    <a:solidFill>
      <a:schemeClr val="lt1"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795D3-03A1-42B8-BA8C-F1481C3E46ED}">
      <dsp:nvSpPr>
        <dsp:cNvPr id="0" name=""/>
        <dsp:cNvSpPr/>
      </dsp:nvSpPr>
      <dsp:spPr>
        <a:xfrm>
          <a:off x="0" y="430271"/>
          <a:ext cx="2134279" cy="128056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1862AE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Онлайн-ярмарка</a:t>
          </a:r>
          <a:r>
            <a:rPr lang="ru-RU" sz="1600" kern="1200" dirty="0"/>
            <a:t> вакансий</a:t>
          </a:r>
        </a:p>
      </dsp:txBody>
      <dsp:txXfrm>
        <a:off x="0" y="430271"/>
        <a:ext cx="2134279" cy="1280567"/>
      </dsp:txXfrm>
    </dsp:sp>
    <dsp:sp modelId="{C6E78038-2822-419C-A922-9FB37C0ED404}">
      <dsp:nvSpPr>
        <dsp:cNvPr id="0" name=""/>
        <dsp:cNvSpPr/>
      </dsp:nvSpPr>
      <dsp:spPr>
        <a:xfrm>
          <a:off x="2347707" y="430271"/>
          <a:ext cx="2134279" cy="128056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1862AE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Консультационный </a:t>
          </a:r>
          <a:r>
            <a:rPr lang="ru-RU" sz="1600" b="0" kern="1200" dirty="0"/>
            <a:t>центр</a:t>
          </a:r>
          <a:endParaRPr lang="ru-RU" sz="1600" kern="1200" dirty="0"/>
        </a:p>
      </dsp:txBody>
      <dsp:txXfrm>
        <a:off x="2347707" y="430271"/>
        <a:ext cx="2134279" cy="1280567"/>
      </dsp:txXfrm>
    </dsp:sp>
    <dsp:sp modelId="{FB24B49B-F2CF-4A49-A557-5D74948F9D7C}">
      <dsp:nvSpPr>
        <dsp:cNvPr id="0" name=""/>
        <dsp:cNvSpPr/>
      </dsp:nvSpPr>
      <dsp:spPr>
        <a:xfrm>
          <a:off x="4695415" y="430271"/>
          <a:ext cx="2134279" cy="128056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1862AE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Конкурс </a:t>
          </a:r>
          <a:br>
            <a:rPr lang="ru-RU" sz="1600" b="1" kern="1200" dirty="0"/>
          </a:br>
          <a:r>
            <a:rPr lang="ru-RU" sz="1600" kern="1200" dirty="0"/>
            <a:t>«Путь </a:t>
          </a:r>
          <a:br>
            <a:rPr lang="ru-RU" sz="1600" kern="1200" dirty="0"/>
          </a:br>
          <a:r>
            <a:rPr lang="ru-RU" sz="1600" kern="1200" dirty="0"/>
            <a:t>к карьере»</a:t>
          </a:r>
        </a:p>
      </dsp:txBody>
      <dsp:txXfrm>
        <a:off x="4695415" y="430271"/>
        <a:ext cx="2134279" cy="1280567"/>
      </dsp:txXfrm>
    </dsp:sp>
    <dsp:sp modelId="{A54C1293-4FA7-4D7E-9E6B-8F6F4AEEF85B}">
      <dsp:nvSpPr>
        <dsp:cNvPr id="0" name=""/>
        <dsp:cNvSpPr/>
      </dsp:nvSpPr>
      <dsp:spPr>
        <a:xfrm>
          <a:off x="1173853" y="1924266"/>
          <a:ext cx="2134279" cy="128056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1862AE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Программа</a:t>
          </a:r>
          <a:r>
            <a:rPr lang="ru-RU" sz="1600" kern="1200" dirty="0"/>
            <a:t> «Попробуй профессию </a:t>
          </a:r>
          <a:br>
            <a:rPr lang="ru-RU" sz="1600" kern="1200" dirty="0"/>
          </a:br>
          <a:r>
            <a:rPr lang="ru-RU" sz="1600" kern="1200" dirty="0"/>
            <a:t>в деле»</a:t>
          </a:r>
        </a:p>
      </dsp:txBody>
      <dsp:txXfrm>
        <a:off x="1173853" y="1924266"/>
        <a:ext cx="2134279" cy="1280567"/>
      </dsp:txXfrm>
    </dsp:sp>
    <dsp:sp modelId="{E91B6A7E-ABC0-49E0-8B8D-73CB07F3298A}">
      <dsp:nvSpPr>
        <dsp:cNvPr id="0" name=""/>
        <dsp:cNvSpPr/>
      </dsp:nvSpPr>
      <dsp:spPr>
        <a:xfrm>
          <a:off x="3521561" y="1924266"/>
          <a:ext cx="2134279" cy="128056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1862AE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Подбор</a:t>
          </a:r>
          <a:r>
            <a:rPr lang="ru-RU" sz="1600" kern="1200" dirty="0"/>
            <a:t> вакансий </a:t>
          </a:r>
          <a:br>
            <a:rPr lang="ru-RU" sz="1600" kern="1200" dirty="0"/>
          </a:br>
          <a:r>
            <a:rPr lang="ru-RU" sz="1600" kern="1200" dirty="0"/>
            <a:t>и первичное </a:t>
          </a:r>
          <a:r>
            <a:rPr lang="ru-RU" sz="1600" b="1" kern="1200" dirty="0"/>
            <a:t>интервью</a:t>
          </a:r>
        </a:p>
      </dsp:txBody>
      <dsp:txXfrm>
        <a:off x="3521561" y="1924266"/>
        <a:ext cx="2134279" cy="1280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19d2b549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19d2b549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0DD7A401-EE07-CF95-A63C-BF9EB7938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caa16b618_2_54:notes">
            <a:extLst>
              <a:ext uri="{FF2B5EF4-FFF2-40B4-BE49-F238E27FC236}">
                <a16:creationId xmlns:a16="http://schemas.microsoft.com/office/drawing/2014/main" id="{A483267E-2CB4-5369-7096-8219413A20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2caa16b618_2_54:notes">
            <a:extLst>
              <a:ext uri="{FF2B5EF4-FFF2-40B4-BE49-F238E27FC236}">
                <a16:creationId xmlns:a16="http://schemas.microsoft.com/office/drawing/2014/main" id="{1851B6C2-6D77-FE29-87BD-AE61B6D861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685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6BD5C3F6-F373-796A-2AA6-CC30A4C95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caa16b618_2_54:notes">
            <a:extLst>
              <a:ext uri="{FF2B5EF4-FFF2-40B4-BE49-F238E27FC236}">
                <a16:creationId xmlns:a16="http://schemas.microsoft.com/office/drawing/2014/main" id="{DD4C0427-51A2-2B78-8FAA-116750AB14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2caa16b618_2_54:notes">
            <a:extLst>
              <a:ext uri="{FF2B5EF4-FFF2-40B4-BE49-F238E27FC236}">
                <a16:creationId xmlns:a16="http://schemas.microsoft.com/office/drawing/2014/main" id="{31DC09D9-2656-B77B-004A-2611877351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275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caa16b618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2caa16b618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19d2b5497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319d2b5497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C039EE11-8D8E-EC85-EB6C-18EC13B14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19d2b5497_0_133:notes">
            <a:extLst>
              <a:ext uri="{FF2B5EF4-FFF2-40B4-BE49-F238E27FC236}">
                <a16:creationId xmlns:a16="http://schemas.microsoft.com/office/drawing/2014/main" id="{D2EB9305-882B-1211-4C05-20E0A8B40E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319d2b5497_0_133:notes">
            <a:extLst>
              <a:ext uri="{FF2B5EF4-FFF2-40B4-BE49-F238E27FC236}">
                <a16:creationId xmlns:a16="http://schemas.microsoft.com/office/drawing/2014/main" id="{A9195A76-6683-8D50-DD57-F3D7728073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417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caa16b618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2caa16b618_2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28bc9e0a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" name="Google Shape;78;g228bc9e0a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3ab55d9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3ab55d9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9282BE71-7044-48D7-1F5E-BFE683DC1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19d2b5497_0_144:notes">
            <a:extLst>
              <a:ext uri="{FF2B5EF4-FFF2-40B4-BE49-F238E27FC236}">
                <a16:creationId xmlns:a16="http://schemas.microsoft.com/office/drawing/2014/main" id="{ECF8864E-6B3B-FEAC-A54C-A2F788944E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319d2b5497_0_144:notes">
            <a:extLst>
              <a:ext uri="{FF2B5EF4-FFF2-40B4-BE49-F238E27FC236}">
                <a16:creationId xmlns:a16="http://schemas.microsoft.com/office/drawing/2014/main" id="{C2135BDD-2E40-6D92-5B1B-61629401F1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288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379FF6B8-3776-5433-FEEB-FD38062E5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19d2b5497_0_144:notes">
            <a:extLst>
              <a:ext uri="{FF2B5EF4-FFF2-40B4-BE49-F238E27FC236}">
                <a16:creationId xmlns:a16="http://schemas.microsoft.com/office/drawing/2014/main" id="{AB7B14A3-8F00-725D-00FA-CD20A3BFAB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319d2b5497_0_144:notes">
            <a:extLst>
              <a:ext uri="{FF2B5EF4-FFF2-40B4-BE49-F238E27FC236}">
                <a16:creationId xmlns:a16="http://schemas.microsoft.com/office/drawing/2014/main" id="{44A033C8-9512-34D4-0FFA-B9399CB5A0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844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BA9CAE31-895D-F812-A04A-9551BF83D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19d2b5497_0_144:notes">
            <a:extLst>
              <a:ext uri="{FF2B5EF4-FFF2-40B4-BE49-F238E27FC236}">
                <a16:creationId xmlns:a16="http://schemas.microsoft.com/office/drawing/2014/main" id="{0B767790-7154-5B77-7543-97721BC8A2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319d2b5497_0_144:notes">
            <a:extLst>
              <a:ext uri="{FF2B5EF4-FFF2-40B4-BE49-F238E27FC236}">
                <a16:creationId xmlns:a16="http://schemas.microsoft.com/office/drawing/2014/main" id="{8E15F362-AD7C-7F6C-D852-CCDEA3A20E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910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19d2b549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319d2b549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319d2b549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319d2b549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62D24DA6-F2C5-6483-10E7-6F4BF19B5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caa16b618_2_54:notes">
            <a:extLst>
              <a:ext uri="{FF2B5EF4-FFF2-40B4-BE49-F238E27FC236}">
                <a16:creationId xmlns:a16="http://schemas.microsoft.com/office/drawing/2014/main" id="{3964F183-8595-878D-F2A6-6FC2DAF31C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2caa16b618_2_54:notes">
            <a:extLst>
              <a:ext uri="{FF2B5EF4-FFF2-40B4-BE49-F238E27FC236}">
                <a16:creationId xmlns:a16="http://schemas.microsoft.com/office/drawing/2014/main" id="{E1D60975-7278-250E-C74E-1AD7EA9051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49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и фотография">
  <p:cSld name="Текст и фотография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1112609" y="272027"/>
            <a:ext cx="7477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1" y="272028"/>
            <a:ext cx="671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1112044" y="1087041"/>
            <a:ext cx="3477000" cy="3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>
            <a:spLocks noGrp="1"/>
          </p:cNvSpPr>
          <p:nvPr>
            <p:ph type="pic" idx="2"/>
          </p:nvPr>
        </p:nvSpPr>
        <p:spPr>
          <a:xfrm>
            <a:off x="4895444" y="1087041"/>
            <a:ext cx="3699600" cy="35376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3"/>
          <p:cNvSpPr txBox="1">
            <a:spLocks noGrp="1"/>
          </p:cNvSpPr>
          <p:nvPr>
            <p:ph type="body" idx="3"/>
          </p:nvPr>
        </p:nvSpPr>
        <p:spPr>
          <a:xfrm rot="-5400000">
            <a:off x="-1432950" y="2520038"/>
            <a:ext cx="35373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"/>
              <a:buNone/>
              <a:defRPr sz="15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Fira Sans"/>
              <a:buChar char="•"/>
              <a:defRPr sz="18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mailto:yevsyukova@perspektiva-inva.ru" TargetMode="External"/><Relationship Id="rId7" Type="http://schemas.openxmlformats.org/officeDocument/2006/relationships/hyperlink" Target="mailto:mikhaylov@perspektiva-inva.r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t.me/Perspektiva_inva_SPb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vk.com/good_job_for_disabled_people_spb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bvi.ru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6;p26">
            <a:extLst>
              <a:ext uri="{FF2B5EF4-FFF2-40B4-BE49-F238E27FC236}">
                <a16:creationId xmlns:a16="http://schemas.microsoft.com/office/drawing/2014/main" id="{0AD5B47C-D970-CE7B-4CD3-97AB056C8E7C}"/>
              </a:ext>
            </a:extLst>
          </p:cNvPr>
          <p:cNvSpPr/>
          <p:nvPr/>
        </p:nvSpPr>
        <p:spPr>
          <a:xfrm>
            <a:off x="-8700" y="0"/>
            <a:ext cx="9152700" cy="1139100"/>
          </a:xfrm>
          <a:prstGeom prst="rect">
            <a:avLst/>
          </a:prstGeom>
          <a:solidFill>
            <a:srgbClr val="1862AE"/>
          </a:solidFill>
          <a:ln w="9525" cap="flat" cmpd="sng">
            <a:solidFill>
              <a:srgbClr val="1862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15"/>
          <p:cNvSpPr txBox="1"/>
          <p:nvPr/>
        </p:nvSpPr>
        <p:spPr>
          <a:xfrm>
            <a:off x="533400" y="1488675"/>
            <a:ext cx="807085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>
                <a:solidFill>
                  <a:srgbClr val="1862AE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Молодёжные карьерные</a:t>
            </a:r>
            <a:br>
              <a:rPr lang="ru" sz="3200" b="1" dirty="0">
                <a:solidFill>
                  <a:srgbClr val="1862AE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</a:br>
            <a:r>
              <a:rPr lang="ru" sz="3200" b="1" dirty="0">
                <a:solidFill>
                  <a:srgbClr val="1862AE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программы по трудоустройству</a:t>
            </a:r>
            <a:br>
              <a:rPr lang="ru" sz="3200" b="1" dirty="0">
                <a:solidFill>
                  <a:srgbClr val="1862AE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</a:br>
            <a:r>
              <a:rPr lang="ru" sz="3200" b="1" dirty="0">
                <a:solidFill>
                  <a:srgbClr val="1862AE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людей с инвалидностью</a:t>
            </a:r>
            <a:endParaRPr sz="3200" b="1" dirty="0">
              <a:solidFill>
                <a:srgbClr val="1862AE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0EBA1F2-FCBD-75A4-9455-E9EF896F6D10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580310"/>
            <a:ext cx="219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4787EAE-C523-B0BE-4C8D-9D6F49793AC9}"/>
              </a:ext>
            </a:extLst>
          </p:cNvPr>
          <p:cNvSpPr txBox="1"/>
          <p:nvPr/>
        </p:nvSpPr>
        <p:spPr>
          <a:xfrm>
            <a:off x="533400" y="457200"/>
            <a:ext cx="1699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2026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C37598-EE8E-C65E-B51E-758EAAC35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76979" y="4348824"/>
            <a:ext cx="664248" cy="4903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4F5C80-039F-E555-E9B5-96C95E5B1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3806" y="4328656"/>
            <a:ext cx="851671" cy="5110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FD8625-EC15-2BD6-519D-BF36F2327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5061" y="4328656"/>
            <a:ext cx="1119189" cy="530682"/>
          </a:xfrm>
          <a:prstGeom prst="rect">
            <a:avLst/>
          </a:prstGeom>
        </p:spPr>
      </p:pic>
      <p:sp>
        <p:nvSpPr>
          <p:cNvPr id="11" name="Google Shape;90;p16">
            <a:extLst>
              <a:ext uri="{FF2B5EF4-FFF2-40B4-BE49-F238E27FC236}">
                <a16:creationId xmlns:a16="http://schemas.microsoft.com/office/drawing/2014/main" id="{446CDBE2-1100-3516-A61B-8CA90035A3C1}"/>
              </a:ext>
            </a:extLst>
          </p:cNvPr>
          <p:cNvSpPr txBox="1"/>
          <p:nvPr/>
        </p:nvSpPr>
        <p:spPr>
          <a:xfrm>
            <a:off x="533400" y="3293345"/>
            <a:ext cx="7406075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Алексей Михайлов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Специалист по трудоустройству РООИ «Перспектива», 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Санкт-Петербург</a:t>
            </a:r>
            <a:endParaRPr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>
          <a:extLst>
            <a:ext uri="{FF2B5EF4-FFF2-40B4-BE49-F238E27FC236}">
              <a16:creationId xmlns:a16="http://schemas.microsoft.com/office/drawing/2014/main" id="{35A24314-37B2-A0D6-2376-65141F0AA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>
            <a:extLst>
              <a:ext uri="{FF2B5EF4-FFF2-40B4-BE49-F238E27FC236}">
                <a16:creationId xmlns:a16="http://schemas.microsoft.com/office/drawing/2014/main" id="{7E65EB91-DDF2-156F-CFDA-627C977F7983}"/>
              </a:ext>
            </a:extLst>
          </p:cNvPr>
          <p:cNvSpPr txBox="1"/>
          <p:nvPr/>
        </p:nvSpPr>
        <p:spPr>
          <a:xfrm>
            <a:off x="539750" y="457200"/>
            <a:ext cx="806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800" dirty="0">
                <a:solidFill>
                  <a:srgbClr val="1862AE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Конкурс «Путь к карьере»</a:t>
            </a:r>
            <a:endParaRPr sz="2800" dirty="0">
              <a:solidFill>
                <a:srgbClr val="1862AE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" name="Google Shape;90;p16">
            <a:extLst>
              <a:ext uri="{FF2B5EF4-FFF2-40B4-BE49-F238E27FC236}">
                <a16:creationId xmlns:a16="http://schemas.microsoft.com/office/drawing/2014/main" id="{B79B5A6B-EC1D-1098-3011-A9E0A127A121}"/>
              </a:ext>
            </a:extLst>
          </p:cNvPr>
          <p:cNvSpPr txBox="1"/>
          <p:nvPr/>
        </p:nvSpPr>
        <p:spPr>
          <a:xfrm>
            <a:off x="539750" y="937603"/>
            <a:ext cx="807085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800" dirty="0"/>
              <a:t>возможность встретить своего работодателя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20A5D0-99B6-3E46-B452-6C8383E06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39502" y="4368995"/>
            <a:ext cx="664248" cy="490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0C80A3-3A4D-8D61-84EF-ABBE19F91F50}"/>
              </a:ext>
            </a:extLst>
          </p:cNvPr>
          <p:cNvSpPr txBox="1"/>
          <p:nvPr/>
        </p:nvSpPr>
        <p:spPr>
          <a:xfrm>
            <a:off x="539750" y="1541087"/>
            <a:ext cx="441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862AE"/>
                </a:solidFill>
              </a:rPr>
              <a:t>Для участия в конкурсе нужно: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D3C19-27C2-CD20-169A-EB25EA5F6815}"/>
              </a:ext>
            </a:extLst>
          </p:cNvPr>
          <p:cNvSpPr txBox="1"/>
          <p:nvPr/>
        </p:nvSpPr>
        <p:spPr>
          <a:xfrm>
            <a:off x="539750" y="2083046"/>
            <a:ext cx="5334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1862AE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</a:rPr>
              <a:t>Быть студентом, выпускником </a:t>
            </a:r>
            <a:r>
              <a:rPr lang="ru-RU" sz="1600" b="1" dirty="0">
                <a:solidFill>
                  <a:schemeClr val="tx1"/>
                </a:solidFill>
              </a:rPr>
              <a:t>вуза</a:t>
            </a:r>
            <a:r>
              <a:rPr lang="ru-RU" sz="1600" dirty="0">
                <a:solidFill>
                  <a:schemeClr val="tx1"/>
                </a:solidFill>
              </a:rPr>
              <a:t> или молодым специалистом с инвалидностью до 35 лет.</a:t>
            </a:r>
          </a:p>
          <a:p>
            <a:pPr marL="342900" indent="-342900">
              <a:buClr>
                <a:srgbClr val="1862AE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</a:rPr>
              <a:t>Проживать в Санкт-Петербурге или Ленинградской области.</a:t>
            </a:r>
          </a:p>
          <a:p>
            <a:pPr marL="342900" indent="-342900">
              <a:buClr>
                <a:srgbClr val="1862AE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</a:rPr>
              <a:t>Хотеть найти работу или стажировку.</a:t>
            </a:r>
          </a:p>
          <a:p>
            <a:pPr marL="342900" indent="-342900">
              <a:buClr>
                <a:srgbClr val="1862AE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</a:rPr>
              <a:t>Быть готовым подключиться к тренингам онлайн и приехать на репетиции и финал.</a:t>
            </a:r>
          </a:p>
        </p:txBody>
      </p:sp>
      <p:sp>
        <p:nvSpPr>
          <p:cNvPr id="7" name="Google Shape;88;p16">
            <a:extLst>
              <a:ext uri="{FF2B5EF4-FFF2-40B4-BE49-F238E27FC236}">
                <a16:creationId xmlns:a16="http://schemas.microsoft.com/office/drawing/2014/main" id="{62B4C8D4-1806-81BD-EBEA-6E1DADE089F8}"/>
              </a:ext>
            </a:extLst>
          </p:cNvPr>
          <p:cNvSpPr/>
          <p:nvPr/>
        </p:nvSpPr>
        <p:spPr>
          <a:xfrm>
            <a:off x="539750" y="4281228"/>
            <a:ext cx="3550240" cy="633354"/>
          </a:xfrm>
          <a:prstGeom prst="roundRect">
            <a:avLst>
              <a:gd name="adj" fmla="val 7407"/>
            </a:avLst>
          </a:prstGeom>
          <a:solidFill>
            <a:srgbClr val="1862AE"/>
          </a:solidFill>
          <a:ln>
            <a:noFill/>
          </a:ln>
        </p:spPr>
        <p:txBody>
          <a:bodyPr spcFirstLastPara="1" wrap="square" lIns="162000" tIns="90000" rIns="23400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135</a:t>
            </a:r>
            <a:r>
              <a:rPr lang="en-US" sz="4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4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89;p16">
            <a:extLst>
              <a:ext uri="{FF2B5EF4-FFF2-40B4-BE49-F238E27FC236}">
                <a16:creationId xmlns:a16="http://schemas.microsoft.com/office/drawing/2014/main" id="{536DD305-9795-726B-1AC2-EFBBB1A3B775}"/>
              </a:ext>
            </a:extLst>
          </p:cNvPr>
          <p:cNvSpPr txBox="1"/>
          <p:nvPr/>
        </p:nvSpPr>
        <p:spPr>
          <a:xfrm>
            <a:off x="1814507" y="4391548"/>
            <a:ext cx="1651706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600" dirty="0">
                <a:solidFill>
                  <a:schemeClr val="bg1"/>
                </a:solidFill>
                <a:latin typeface="+mn-lt"/>
                <a:ea typeface="Montserrat Light"/>
                <a:cs typeface="Montserrat Light"/>
                <a:sym typeface="Montserrat"/>
              </a:rPr>
              <a:t>финалистов</a:t>
            </a:r>
            <a:endParaRPr sz="1600" i="0" u="none" strike="noStrike" cap="none" dirty="0">
              <a:solidFill>
                <a:schemeClr val="bg1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08BAC-836B-89DC-8556-45A0FF7DC485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862AE"/>
                </a:solidFill>
              </a:rPr>
              <a:t>10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53246F-EF19-DA3C-FAA2-92D31128125F}"/>
              </a:ext>
            </a:extLst>
          </p:cNvPr>
          <p:cNvSpPr/>
          <p:nvPr/>
        </p:nvSpPr>
        <p:spPr>
          <a:xfrm>
            <a:off x="6018027" y="1403821"/>
            <a:ext cx="2310809" cy="249510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773CE4-667D-8044-9B24-ECA6088DA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707" y="269478"/>
            <a:ext cx="991043" cy="9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32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>
          <a:extLst>
            <a:ext uri="{FF2B5EF4-FFF2-40B4-BE49-F238E27FC236}">
              <a16:creationId xmlns:a16="http://schemas.microsoft.com/office/drawing/2014/main" id="{07C156B5-DC63-87A9-B2D0-652CFA445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>
            <a:extLst>
              <a:ext uri="{FF2B5EF4-FFF2-40B4-BE49-F238E27FC236}">
                <a16:creationId xmlns:a16="http://schemas.microsoft.com/office/drawing/2014/main" id="{D8EE8FD7-3D94-5C2E-15BE-3A12A74521BB}"/>
              </a:ext>
            </a:extLst>
          </p:cNvPr>
          <p:cNvSpPr txBox="1"/>
          <p:nvPr/>
        </p:nvSpPr>
        <p:spPr>
          <a:xfrm>
            <a:off x="539750" y="457200"/>
            <a:ext cx="806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800" dirty="0">
                <a:solidFill>
                  <a:srgbClr val="1862AE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Программа «Попробуй профессию в деле»</a:t>
            </a:r>
            <a:endParaRPr sz="2800" dirty="0">
              <a:solidFill>
                <a:srgbClr val="1862AE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" name="Google Shape;90;p16">
            <a:extLst>
              <a:ext uri="{FF2B5EF4-FFF2-40B4-BE49-F238E27FC236}">
                <a16:creationId xmlns:a16="http://schemas.microsoft.com/office/drawing/2014/main" id="{E5680346-91A7-A233-7C16-294FD53212A6}"/>
              </a:ext>
            </a:extLst>
          </p:cNvPr>
          <p:cNvSpPr txBox="1"/>
          <p:nvPr/>
        </p:nvSpPr>
        <p:spPr>
          <a:xfrm>
            <a:off x="539750" y="937603"/>
            <a:ext cx="807085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опыт проектной работы в резюме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3A0705-4267-D45D-2BAC-4BB96C321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39502" y="4368995"/>
            <a:ext cx="664248" cy="490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AEA057-3959-2095-AC74-BF40D43F40F2}"/>
              </a:ext>
            </a:extLst>
          </p:cNvPr>
          <p:cNvSpPr txBox="1"/>
          <p:nvPr/>
        </p:nvSpPr>
        <p:spPr>
          <a:xfrm>
            <a:off x="4184042" y="1635200"/>
            <a:ext cx="441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862AE"/>
                </a:solidFill>
              </a:rPr>
              <a:t>Кому подойдёт: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40534-95E9-0C83-0412-C417F66AB3E9}"/>
              </a:ext>
            </a:extLst>
          </p:cNvPr>
          <p:cNvSpPr txBox="1"/>
          <p:nvPr/>
        </p:nvSpPr>
        <p:spPr>
          <a:xfrm>
            <a:off x="3781586" y="2083046"/>
            <a:ext cx="4829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1862AE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Студентам старших курсов и начинающим специалистам в сфере ИТ, маркетинг, экономика, финансы </a:t>
            </a:r>
            <a:br>
              <a:rPr lang="ru-RU" sz="1800" dirty="0"/>
            </a:br>
            <a:r>
              <a:rPr lang="ru-RU" sz="1800" dirty="0"/>
              <a:t>и другие направления.</a:t>
            </a:r>
          </a:p>
          <a:p>
            <a:pPr marL="342900" indent="-342900">
              <a:buClr>
                <a:srgbClr val="1862AE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</a:rPr>
              <a:t>Нужен компьютер и доступ в интернет.</a:t>
            </a:r>
          </a:p>
          <a:p>
            <a:pPr marL="342900" indent="-342900">
              <a:buClr>
                <a:srgbClr val="1862AE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</a:rPr>
              <a:t>Можно участвовать из любого региона.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52FF2-4406-020E-DB08-18ADF130656B}"/>
              </a:ext>
            </a:extLst>
          </p:cNvPr>
          <p:cNvSpPr txBox="1"/>
          <p:nvPr/>
        </p:nvSpPr>
        <p:spPr>
          <a:xfrm>
            <a:off x="663123" y="1953215"/>
            <a:ext cx="3014421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За 6 недель участники решают бизнес-задачу под руководством наставника из крупной компании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12154-B075-ED54-772C-4AE5463115AD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862AE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34624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2AE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9FF173-4E9E-9D85-8D2F-9A6DF9916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629572"/>
            <a:ext cx="4422110" cy="2624302"/>
          </a:xfrm>
          <a:prstGeom prst="rect">
            <a:avLst/>
          </a:prstGeom>
        </p:spPr>
      </p:pic>
      <p:sp>
        <p:nvSpPr>
          <p:cNvPr id="144" name="Google Shape;144;p22"/>
          <p:cNvSpPr txBox="1"/>
          <p:nvPr/>
        </p:nvSpPr>
        <p:spPr>
          <a:xfrm>
            <a:off x="539750" y="457200"/>
            <a:ext cx="806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8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Консультационный центр </a:t>
            </a:r>
            <a:endParaRPr sz="28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" name="Google Shape;90;p16">
            <a:extLst>
              <a:ext uri="{FF2B5EF4-FFF2-40B4-BE49-F238E27FC236}">
                <a16:creationId xmlns:a16="http://schemas.microsoft.com/office/drawing/2014/main" id="{11CC1B24-7682-449C-CA4D-869958F4E10D}"/>
              </a:ext>
            </a:extLst>
          </p:cNvPr>
          <p:cNvSpPr txBox="1"/>
          <p:nvPr/>
        </p:nvSpPr>
        <p:spPr>
          <a:xfrm>
            <a:off x="539750" y="937603"/>
            <a:ext cx="610205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онлайн-платформа с персональной консультацией от карьерных экспертов и психологов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" name="Google Shape;183;p23">
            <a:extLst>
              <a:ext uri="{FF2B5EF4-FFF2-40B4-BE49-F238E27FC236}">
                <a16:creationId xmlns:a16="http://schemas.microsoft.com/office/drawing/2014/main" id="{C7E95D21-2B74-F754-1D01-3BB8D3849F80}"/>
              </a:ext>
            </a:extLst>
          </p:cNvPr>
          <p:cNvSpPr/>
          <p:nvPr/>
        </p:nvSpPr>
        <p:spPr>
          <a:xfrm>
            <a:off x="4858719" y="1494375"/>
            <a:ext cx="3751881" cy="2825213"/>
          </a:xfrm>
          <a:prstGeom prst="roundRect">
            <a:avLst>
              <a:gd name="adj" fmla="val 6365"/>
            </a:avLst>
          </a:prstGeom>
          <a:solidFill>
            <a:srgbClr val="1862A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6000" tIns="0" rIns="126000" bIns="0" anchor="ctr" anchorCtr="0">
            <a:noAutofit/>
          </a:bodyPr>
          <a:lstStyle/>
          <a:p>
            <a:pPr marL="179999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Montserrat"/>
              <a:buChar char="●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Оценка интересов и компетенций</a:t>
            </a:r>
            <a:endParaRPr sz="16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79999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Montserrat"/>
              <a:buChar char="●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Определение карьерной цели</a:t>
            </a:r>
            <a:endParaRPr sz="16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79999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Montserrat"/>
              <a:buChar char="●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Составление карьерного плана</a:t>
            </a:r>
            <a:endParaRPr sz="16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79999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Montserrat"/>
              <a:buChar char="●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Подготовка резюме и сопроводительных писем</a:t>
            </a:r>
            <a:endParaRPr sz="16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79999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Montserrat"/>
              <a:buChar char="●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Подготовка к собеседованиям</a:t>
            </a:r>
            <a:endParaRPr sz="16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79999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Montserrat"/>
              <a:buChar char="●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Навигация по рынку труда</a:t>
            </a:r>
            <a:endParaRPr sz="16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79999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Montserrat"/>
              <a:buChar char="●"/>
            </a:pPr>
            <a:r>
              <a:rPr lang="ru" sz="16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Психологическая поддержка </a:t>
            </a:r>
            <a:br>
              <a:rPr lang="ru" sz="16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</a:br>
            <a:r>
              <a:rPr lang="ru" sz="16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 поисках работы</a:t>
            </a:r>
            <a:endParaRPr sz="16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B9EC8C-D400-0E77-64D9-2D540E97D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117" y="284161"/>
            <a:ext cx="1054634" cy="10546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B4333A-F91A-433C-FD4A-3A2614FB8DD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/>
        </p:blipFill>
        <p:spPr bwMode="auto">
          <a:xfrm>
            <a:off x="7939502" y="4368995"/>
            <a:ext cx="664248" cy="490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1A9F45-20E4-265E-DB65-325EA82DA4DF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2AE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/>
          <p:nvPr/>
        </p:nvSpPr>
        <p:spPr>
          <a:xfrm>
            <a:off x="540000" y="459119"/>
            <a:ext cx="8070475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Ярмарка вакансий (онлайн)</a:t>
            </a:r>
            <a:endParaRPr sz="29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540000" y="1900683"/>
            <a:ext cx="4930902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</a:rPr>
              <a:t>Доступно из любой точки страны.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</a:rPr>
              <a:t>Удобно по времени.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</a:rPr>
              <a:t>Можно сразу оставить своё резюме 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по форме регистрации.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</a:rPr>
              <a:t>Работодатель ответит в чате.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549736-A0C3-1BFB-4C9A-F7A4198CC46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/>
        </p:blipFill>
        <p:spPr bwMode="auto">
          <a:xfrm>
            <a:off x="7939502" y="4368995"/>
            <a:ext cx="664248" cy="490343"/>
          </a:xfrm>
          <a:prstGeom prst="rect">
            <a:avLst/>
          </a:prstGeom>
        </p:spPr>
      </p:pic>
      <p:sp>
        <p:nvSpPr>
          <p:cNvPr id="3" name="Google Shape;90;p16">
            <a:extLst>
              <a:ext uri="{FF2B5EF4-FFF2-40B4-BE49-F238E27FC236}">
                <a16:creationId xmlns:a16="http://schemas.microsoft.com/office/drawing/2014/main" id="{637C5076-30AE-7F5C-75DC-1D9E52227AEB}"/>
              </a:ext>
            </a:extLst>
          </p:cNvPr>
          <p:cNvSpPr txBox="1"/>
          <p:nvPr/>
        </p:nvSpPr>
        <p:spPr>
          <a:xfrm>
            <a:off x="526800" y="974313"/>
            <a:ext cx="807695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для тех, кто уже готов найти работу или пройти стажировку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6" name="Google Shape;88;p16">
            <a:extLst>
              <a:ext uri="{FF2B5EF4-FFF2-40B4-BE49-F238E27FC236}">
                <a16:creationId xmlns:a16="http://schemas.microsoft.com/office/drawing/2014/main" id="{85D475EE-3970-25E2-1707-8B8D5FD0BA1B}"/>
              </a:ext>
            </a:extLst>
          </p:cNvPr>
          <p:cNvSpPr/>
          <p:nvPr/>
        </p:nvSpPr>
        <p:spPr>
          <a:xfrm>
            <a:off x="539750" y="4231656"/>
            <a:ext cx="3550240" cy="633354"/>
          </a:xfrm>
          <a:prstGeom prst="roundRect">
            <a:avLst>
              <a:gd name="adj" fmla="val 740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62000" tIns="90000" rIns="23400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›2</a:t>
            </a:r>
            <a:r>
              <a:rPr lang="en-US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5 </a:t>
            </a:r>
            <a:endParaRPr sz="4400" b="1" i="0" u="none" strike="noStrike" cap="none" dirty="0">
              <a:solidFill>
                <a:srgbClr val="1862A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89;p16">
            <a:extLst>
              <a:ext uri="{FF2B5EF4-FFF2-40B4-BE49-F238E27FC236}">
                <a16:creationId xmlns:a16="http://schemas.microsoft.com/office/drawing/2014/main" id="{B3913D49-5946-5D57-0D1D-6663DF547D70}"/>
              </a:ext>
            </a:extLst>
          </p:cNvPr>
          <p:cNvSpPr txBox="1"/>
          <p:nvPr/>
        </p:nvSpPr>
        <p:spPr>
          <a:xfrm>
            <a:off x="1655619" y="4335932"/>
            <a:ext cx="20511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600" dirty="0">
                <a:solidFill>
                  <a:srgbClr val="1862AE"/>
                </a:solidFill>
                <a:latin typeface="+mn-lt"/>
                <a:ea typeface="Montserrat Light"/>
                <a:cs typeface="Montserrat Light"/>
                <a:sym typeface="Montserrat"/>
              </a:rPr>
              <a:t>ярмарок вакансий</a:t>
            </a:r>
            <a:endParaRPr sz="1600" i="0" u="none" strike="noStrike" cap="none" dirty="0">
              <a:solidFill>
                <a:srgbClr val="1862AE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" name="Google Shape;88;p16">
            <a:extLst>
              <a:ext uri="{FF2B5EF4-FFF2-40B4-BE49-F238E27FC236}">
                <a16:creationId xmlns:a16="http://schemas.microsoft.com/office/drawing/2014/main" id="{DA04958B-A00F-E22A-B763-CEF178FAE31C}"/>
              </a:ext>
            </a:extLst>
          </p:cNvPr>
          <p:cNvSpPr/>
          <p:nvPr/>
        </p:nvSpPr>
        <p:spPr>
          <a:xfrm>
            <a:off x="4203505" y="4225984"/>
            <a:ext cx="3550240" cy="633354"/>
          </a:xfrm>
          <a:prstGeom prst="roundRect">
            <a:avLst>
              <a:gd name="adj" fmla="val 740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62000" tIns="90000" rIns="23400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›2</a:t>
            </a:r>
            <a:r>
              <a:rPr lang="en-US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ru-RU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00 </a:t>
            </a:r>
            <a:r>
              <a:rPr lang="en-US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400" b="1" i="0" u="none" strike="noStrike" cap="none" dirty="0">
              <a:solidFill>
                <a:srgbClr val="1862A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89;p16">
            <a:extLst>
              <a:ext uri="{FF2B5EF4-FFF2-40B4-BE49-F238E27FC236}">
                <a16:creationId xmlns:a16="http://schemas.microsoft.com/office/drawing/2014/main" id="{C6E3E3D1-1F51-BBEB-104D-AE7729AF90F9}"/>
              </a:ext>
            </a:extLst>
          </p:cNvPr>
          <p:cNvSpPr txBox="1"/>
          <p:nvPr/>
        </p:nvSpPr>
        <p:spPr>
          <a:xfrm>
            <a:off x="6056117" y="4338531"/>
            <a:ext cx="20511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600" dirty="0">
                <a:solidFill>
                  <a:srgbClr val="1862AE"/>
                </a:solidFill>
                <a:latin typeface="+mn-lt"/>
                <a:ea typeface="Montserrat Light"/>
                <a:cs typeface="Montserrat Light"/>
                <a:sym typeface="Montserrat"/>
              </a:rPr>
              <a:t>участников</a:t>
            </a:r>
            <a:endParaRPr sz="1600" i="0" u="none" strike="noStrike" cap="none" dirty="0">
              <a:solidFill>
                <a:srgbClr val="1862AE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29AA03-3FD4-1532-494D-84EC7708D5EA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13A876-3889-C780-3C9B-FAAE090C1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377" y="1538691"/>
            <a:ext cx="3673098" cy="2066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2AE"/>
        </a:solidFill>
        <a:effectLst/>
      </p:bgPr>
    </p:bg>
    <p:spTree>
      <p:nvGrpSpPr>
        <p:cNvPr id="1" name="Shape 188">
          <a:extLst>
            <a:ext uri="{FF2B5EF4-FFF2-40B4-BE49-F238E27FC236}">
              <a16:creationId xmlns:a16="http://schemas.microsoft.com/office/drawing/2014/main" id="{F0FE7975-3E3D-71C8-3AE8-84E9F6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>
            <a:extLst>
              <a:ext uri="{FF2B5EF4-FFF2-40B4-BE49-F238E27FC236}">
                <a16:creationId xmlns:a16="http://schemas.microsoft.com/office/drawing/2014/main" id="{319B3F8C-FBB3-9BFE-B50A-8D70DE4441FE}"/>
              </a:ext>
            </a:extLst>
          </p:cNvPr>
          <p:cNvSpPr txBox="1"/>
          <p:nvPr/>
        </p:nvSpPr>
        <p:spPr>
          <a:xfrm>
            <a:off x="540000" y="459119"/>
            <a:ext cx="3819349" cy="152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Подбор вакансий и первичное собеседование</a:t>
            </a:r>
            <a:endParaRPr sz="29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91" name="Google Shape;191;p24">
            <a:extLst>
              <a:ext uri="{FF2B5EF4-FFF2-40B4-BE49-F238E27FC236}">
                <a16:creationId xmlns:a16="http://schemas.microsoft.com/office/drawing/2014/main" id="{E7E7E6A3-EDF0-F69C-8419-82DBF5B5951C}"/>
              </a:ext>
            </a:extLst>
          </p:cNvPr>
          <p:cNvSpPr txBox="1"/>
          <p:nvPr/>
        </p:nvSpPr>
        <p:spPr>
          <a:xfrm>
            <a:off x="3939045" y="1086693"/>
            <a:ext cx="4768170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bg1"/>
                </a:solidFill>
              </a:rPr>
              <a:t>Вы оставляете заявку на вакансию через форму в соцсетях или на сайте.</a:t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bg1"/>
                </a:solidFill>
              </a:rPr>
              <a:t>Наш специалист связывается с вами по телефону или в мессенджере.</a:t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bg1"/>
                </a:solidFill>
              </a:rPr>
              <a:t>Мы проводим </a:t>
            </a:r>
            <a:r>
              <a:rPr lang="ru-RU" sz="1600" b="1" dirty="0">
                <a:solidFill>
                  <a:schemeClr val="bg1"/>
                </a:solidFill>
              </a:rPr>
              <a:t>первичное собеседование</a:t>
            </a:r>
            <a:r>
              <a:rPr lang="ru-RU" sz="1600" dirty="0">
                <a:solidFill>
                  <a:schemeClr val="bg1"/>
                </a:solidFill>
              </a:rPr>
              <a:t>, чтобы понять ваши цели и корректно представить вас работодателю.</a:t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bg1"/>
                </a:solidFill>
              </a:rPr>
              <a:t>А ещё помогаем с резюме и подбираем релевантные вакансии из нашей базы.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7E31E3-3BD7-04E0-A006-0133EC5A149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/>
        </p:blipFill>
        <p:spPr bwMode="auto">
          <a:xfrm>
            <a:off x="7939502" y="4368995"/>
            <a:ext cx="664248" cy="490343"/>
          </a:xfrm>
          <a:prstGeom prst="rect">
            <a:avLst/>
          </a:prstGeom>
        </p:spPr>
      </p:pic>
      <p:sp>
        <p:nvSpPr>
          <p:cNvPr id="3" name="Google Shape;90;p16">
            <a:extLst>
              <a:ext uri="{FF2B5EF4-FFF2-40B4-BE49-F238E27FC236}">
                <a16:creationId xmlns:a16="http://schemas.microsoft.com/office/drawing/2014/main" id="{4048D440-B553-83C5-924B-6916AA126884}"/>
              </a:ext>
            </a:extLst>
          </p:cNvPr>
          <p:cNvSpPr txBox="1"/>
          <p:nvPr/>
        </p:nvSpPr>
        <p:spPr>
          <a:xfrm>
            <a:off x="539750" y="2062089"/>
            <a:ext cx="3186068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для тех, кто уже готов найти работу или пройти стажировку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4" name="Google Shape;88;p16">
            <a:extLst>
              <a:ext uri="{FF2B5EF4-FFF2-40B4-BE49-F238E27FC236}">
                <a16:creationId xmlns:a16="http://schemas.microsoft.com/office/drawing/2014/main" id="{42D69AB3-36AB-5FC1-4D09-F8396D13E15D}"/>
              </a:ext>
            </a:extLst>
          </p:cNvPr>
          <p:cNvSpPr/>
          <p:nvPr/>
        </p:nvSpPr>
        <p:spPr>
          <a:xfrm>
            <a:off x="539750" y="4231656"/>
            <a:ext cx="3550240" cy="633354"/>
          </a:xfrm>
          <a:prstGeom prst="roundRect">
            <a:avLst>
              <a:gd name="adj" fmla="val 740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62000" tIns="90000" rIns="23400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›2</a:t>
            </a:r>
            <a:r>
              <a:rPr lang="en-US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ru-RU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75</a:t>
            </a:r>
            <a:r>
              <a:rPr lang="en-US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400" b="1" i="0" u="none" strike="noStrike" cap="none" dirty="0">
              <a:solidFill>
                <a:srgbClr val="1862A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89;p16">
            <a:extLst>
              <a:ext uri="{FF2B5EF4-FFF2-40B4-BE49-F238E27FC236}">
                <a16:creationId xmlns:a16="http://schemas.microsoft.com/office/drawing/2014/main" id="{5883D448-8260-90DB-DBE7-5E3D30B92186}"/>
              </a:ext>
            </a:extLst>
          </p:cNvPr>
          <p:cNvSpPr txBox="1"/>
          <p:nvPr/>
        </p:nvSpPr>
        <p:spPr>
          <a:xfrm>
            <a:off x="2438284" y="4172860"/>
            <a:ext cx="1651706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600" dirty="0">
                <a:solidFill>
                  <a:srgbClr val="1862AE"/>
                </a:solidFill>
                <a:latin typeface="+mn-lt"/>
                <a:ea typeface="Montserrat Light"/>
                <a:cs typeface="Montserrat Light"/>
                <a:sym typeface="Montserrat"/>
              </a:rPr>
              <a:t>человек нашли работу</a:t>
            </a:r>
            <a:endParaRPr sz="1600" i="0" u="none" strike="noStrike" cap="none" dirty="0">
              <a:solidFill>
                <a:srgbClr val="1862AE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" name="Google Shape;88;p16">
            <a:extLst>
              <a:ext uri="{FF2B5EF4-FFF2-40B4-BE49-F238E27FC236}">
                <a16:creationId xmlns:a16="http://schemas.microsoft.com/office/drawing/2014/main" id="{C4E9BEFF-0473-980D-CE07-38CA9E04E8AF}"/>
              </a:ext>
            </a:extLst>
          </p:cNvPr>
          <p:cNvSpPr/>
          <p:nvPr/>
        </p:nvSpPr>
        <p:spPr>
          <a:xfrm>
            <a:off x="4283469" y="4225984"/>
            <a:ext cx="3550240" cy="633354"/>
          </a:xfrm>
          <a:prstGeom prst="roundRect">
            <a:avLst>
              <a:gd name="adj" fmla="val 740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62000" tIns="90000" rIns="23400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›</a:t>
            </a:r>
            <a:r>
              <a:rPr lang="ru-RU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328</a:t>
            </a:r>
            <a:endParaRPr sz="4400" b="1" i="0" u="none" strike="noStrike" cap="none" dirty="0">
              <a:solidFill>
                <a:srgbClr val="1862A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89;p16">
            <a:extLst>
              <a:ext uri="{FF2B5EF4-FFF2-40B4-BE49-F238E27FC236}">
                <a16:creationId xmlns:a16="http://schemas.microsoft.com/office/drawing/2014/main" id="{5F429D0F-7D35-30B9-5B50-52DC57AB6770}"/>
              </a:ext>
            </a:extLst>
          </p:cNvPr>
          <p:cNvSpPr txBox="1"/>
          <p:nvPr/>
        </p:nvSpPr>
        <p:spPr>
          <a:xfrm>
            <a:off x="5716656" y="4345858"/>
            <a:ext cx="1651706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600" i="0" u="none" strike="noStrike" cap="none" dirty="0">
                <a:solidFill>
                  <a:srgbClr val="1862AE"/>
                </a:solidFill>
                <a:latin typeface="+mn-lt"/>
                <a:ea typeface="Montserrat Light"/>
                <a:cs typeface="Montserrat Light"/>
                <a:sym typeface="Montserrat"/>
              </a:rPr>
              <a:t>стажировок</a:t>
            </a:r>
            <a:endParaRPr sz="1600" i="0" u="none" strike="noStrike" cap="none" dirty="0">
              <a:solidFill>
                <a:srgbClr val="1862AE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28DB7B-A561-CC13-70F3-183EB139E691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11166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/>
          <p:nvPr/>
        </p:nvSpPr>
        <p:spPr>
          <a:xfrm>
            <a:off x="539750" y="1345388"/>
            <a:ext cx="3652542" cy="148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dirty="0">
                <a:solidFill>
                  <a:srgbClr val="1D1D1B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Юлия Евсюкова</a:t>
            </a:r>
            <a:endParaRPr sz="1900" b="1" dirty="0">
              <a:solidFill>
                <a:srgbClr val="1D1D1B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  <a:p>
            <a:pPr lvl="0">
              <a:spcBef>
                <a:spcPts val="800"/>
              </a:spcBef>
              <a:spcAft>
                <a:spcPts val="800"/>
              </a:spcAft>
            </a:pPr>
            <a:r>
              <a:rPr lang="ru" sz="1300" dirty="0">
                <a:solidFill>
                  <a:srgbClr val="1D1D1B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Руководитель отдела трудоустройства РООИ «Перспектива», Санкт-Петербург</a:t>
            </a:r>
            <a:br>
              <a:rPr lang="ru" sz="1300" dirty="0">
                <a:solidFill>
                  <a:srgbClr val="1D1D1B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</a:br>
            <a:r>
              <a:rPr lang="en-US" sz="1300" b="1" dirty="0">
                <a:solidFill>
                  <a:srgbClr val="1D1D1B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E-mail: </a:t>
            </a:r>
            <a:r>
              <a:rPr lang="en-US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yevsyukova@perspektiva-inva.ru</a:t>
            </a:r>
            <a:br>
              <a:rPr lang="en-US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</a:br>
            <a:r>
              <a:rPr lang="ru-RU" sz="1300" b="1" dirty="0">
                <a:solidFill>
                  <a:schemeClr val="tx1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Тел.: </a:t>
            </a:r>
            <a:r>
              <a:rPr lang="ru-RU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+7 (981) 784-20-08 </a:t>
            </a:r>
            <a:endParaRPr sz="1300" b="1" dirty="0">
              <a:solidFill>
                <a:srgbClr val="1862AE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06" name="Google Shape;206;p26"/>
          <p:cNvSpPr/>
          <p:nvPr/>
        </p:nvSpPr>
        <p:spPr>
          <a:xfrm>
            <a:off x="0" y="0"/>
            <a:ext cx="9152700" cy="1139100"/>
          </a:xfrm>
          <a:prstGeom prst="rect">
            <a:avLst/>
          </a:prstGeom>
          <a:solidFill>
            <a:srgbClr val="1862AE"/>
          </a:solidFill>
          <a:ln w="9525" cap="flat" cmpd="sng">
            <a:solidFill>
              <a:srgbClr val="1862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6"/>
          <p:cNvSpPr txBox="1"/>
          <p:nvPr/>
        </p:nvSpPr>
        <p:spPr>
          <a:xfrm>
            <a:off x="540000" y="280075"/>
            <a:ext cx="806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lt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Наши контакты</a:t>
            </a:r>
            <a:endParaRPr sz="2400" dirty="0">
              <a:solidFill>
                <a:schemeClr val="lt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BCF8CF-E290-C5F2-7FB4-EBA287214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98244" y="4348824"/>
            <a:ext cx="664248" cy="4903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D290D5-814F-F999-353F-DB867162B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5071" y="4328656"/>
            <a:ext cx="851671" cy="5110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3300BB-025E-D228-F8F7-834EED8D76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6088" y="4300538"/>
            <a:ext cx="1119189" cy="530682"/>
          </a:xfrm>
          <a:prstGeom prst="rect">
            <a:avLst/>
          </a:prstGeom>
        </p:spPr>
      </p:pic>
      <p:sp>
        <p:nvSpPr>
          <p:cNvPr id="5" name="Google Shape;204;p26">
            <a:extLst>
              <a:ext uri="{FF2B5EF4-FFF2-40B4-BE49-F238E27FC236}">
                <a16:creationId xmlns:a16="http://schemas.microsoft.com/office/drawing/2014/main" id="{5EECC73C-EBDC-B9E4-05A2-04D0832B6C77}"/>
              </a:ext>
            </a:extLst>
          </p:cNvPr>
          <p:cNvSpPr txBox="1"/>
          <p:nvPr/>
        </p:nvSpPr>
        <p:spPr>
          <a:xfrm>
            <a:off x="548723" y="2858575"/>
            <a:ext cx="3305700" cy="1682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dirty="0">
                <a:solidFill>
                  <a:srgbClr val="1D1D1B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Алексей Михайлов</a:t>
            </a:r>
            <a:endParaRPr sz="1900" b="1" dirty="0">
              <a:solidFill>
                <a:srgbClr val="1D1D1B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  <a:p>
            <a:pPr lvl="0">
              <a:spcBef>
                <a:spcPts val="800"/>
              </a:spcBef>
              <a:spcAft>
                <a:spcPts val="800"/>
              </a:spcAft>
            </a:pPr>
            <a:r>
              <a:rPr lang="ru" sz="1300" dirty="0">
                <a:solidFill>
                  <a:srgbClr val="1D1D1B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Специалист отдела трудоустройства РООИ «Перспектива», Санкт-Петербург</a:t>
            </a:r>
            <a:br>
              <a:rPr lang="ru" sz="1300" dirty="0">
                <a:solidFill>
                  <a:srgbClr val="1D1D1B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</a:br>
            <a:r>
              <a:rPr lang="en-US" sz="1300" b="1" dirty="0">
                <a:solidFill>
                  <a:srgbClr val="1D1D1B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E-mail: </a:t>
            </a:r>
            <a:r>
              <a:rPr lang="en-US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mikhaylov@perspektiva-inva.ru</a:t>
            </a:r>
            <a:br>
              <a:rPr lang="en-US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</a:br>
            <a:r>
              <a:rPr lang="ru-RU" sz="1300" b="1" dirty="0">
                <a:solidFill>
                  <a:schemeClr val="tx1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Тел.: </a:t>
            </a:r>
            <a:r>
              <a:rPr lang="ru-RU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+7 (9</a:t>
            </a:r>
            <a:r>
              <a:rPr lang="en-US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83</a:t>
            </a:r>
            <a:r>
              <a:rPr lang="ru-RU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) </a:t>
            </a:r>
            <a:r>
              <a:rPr lang="en-US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445</a:t>
            </a:r>
            <a:r>
              <a:rPr lang="ru-RU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-</a:t>
            </a:r>
            <a:r>
              <a:rPr lang="en-US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71</a:t>
            </a:r>
            <a:r>
              <a:rPr lang="ru-RU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-4</a:t>
            </a:r>
            <a:r>
              <a:rPr lang="en-US" sz="1300" b="1" dirty="0">
                <a:solidFill>
                  <a:srgbClr val="1862AE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8</a:t>
            </a:r>
            <a:br>
              <a:rPr lang="ru" sz="1300" dirty="0">
                <a:solidFill>
                  <a:srgbClr val="1D1D1B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</a:br>
            <a:endParaRPr sz="1300" b="1" dirty="0">
              <a:solidFill>
                <a:srgbClr val="1D1D1B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CF47A9-2200-EC23-C58A-2A0F43383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2292" y="1454362"/>
            <a:ext cx="1088951" cy="10889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451DE9-326B-DAE4-8FBC-3B844E2C75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1027" y="2858575"/>
            <a:ext cx="1204684" cy="1204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569083-F6DB-A6AD-D38A-0B2848914BF7}"/>
              </a:ext>
            </a:extLst>
          </p:cNvPr>
          <p:cNvSpPr txBox="1"/>
          <p:nvPr/>
        </p:nvSpPr>
        <p:spPr>
          <a:xfrm>
            <a:off x="5448191" y="1578704"/>
            <a:ext cx="3164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Мы в ВК: </a:t>
            </a:r>
            <a:r>
              <a:rPr lang="en-US" dirty="0">
                <a:hlinkClick r:id="rId10"/>
              </a:rPr>
              <a:t>https://vk.com/good_job_for_disabled_people_spb</a:t>
            </a:r>
            <a:r>
              <a:rPr lang="ru-RU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F4087-FD44-448D-0F2F-EF2BA7364A91}"/>
              </a:ext>
            </a:extLst>
          </p:cNvPr>
          <p:cNvSpPr txBox="1"/>
          <p:nvPr/>
        </p:nvSpPr>
        <p:spPr>
          <a:xfrm>
            <a:off x="5498692" y="3176596"/>
            <a:ext cx="3096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в Телеграм: </a:t>
            </a:r>
            <a:r>
              <a:rPr lang="en-US" dirty="0">
                <a:hlinkClick r:id="rId11"/>
              </a:rPr>
              <a:t>https://t.me/Perspektiva_inva_SPb</a:t>
            </a: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2AE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274600" y="184300"/>
            <a:ext cx="84270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7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100" b="0" i="0" u="none" strike="noStrike" cap="none" dirty="0">
              <a:solidFill>
                <a:srgbClr val="5000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539750" y="461931"/>
            <a:ext cx="80645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" sz="28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Региональная общественная организация людей с инвалидностью </a:t>
            </a:r>
            <a:r>
              <a:rPr lang="ru" sz="28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«Перспектива»</a:t>
            </a:r>
            <a:endParaRPr sz="28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539750" y="4231656"/>
            <a:ext cx="3550240" cy="633354"/>
          </a:xfrm>
          <a:prstGeom prst="roundRect">
            <a:avLst>
              <a:gd name="adj" fmla="val 740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62000" tIns="90000" rIns="23400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›20</a:t>
            </a:r>
            <a:endParaRPr sz="4400" b="1" i="0" u="none" strike="noStrike" cap="none" dirty="0">
              <a:solidFill>
                <a:srgbClr val="1862A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1678867" y="4137466"/>
            <a:ext cx="20511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600" b="1" dirty="0">
                <a:solidFill>
                  <a:srgbClr val="1862AE"/>
                </a:solidFill>
                <a:latin typeface="+mn-lt"/>
                <a:ea typeface="Montserrat Light"/>
                <a:cs typeface="Montserrat Light"/>
                <a:sym typeface="Montserrat"/>
              </a:rPr>
              <a:t>лет </a:t>
            </a:r>
            <a:r>
              <a:rPr lang="ru-RU" sz="1600" dirty="0">
                <a:solidFill>
                  <a:srgbClr val="1862AE"/>
                </a:solidFill>
                <a:latin typeface="+mn-lt"/>
                <a:ea typeface="Montserrat Light"/>
                <a:cs typeface="Montserrat Light"/>
                <a:sym typeface="Montserrat"/>
              </a:rPr>
              <a:t>мы помогаем найти работу</a:t>
            </a:r>
            <a:r>
              <a:rPr lang="ru-RU" sz="1600" b="1" dirty="0">
                <a:solidFill>
                  <a:srgbClr val="1862AE"/>
                </a:solidFill>
                <a:latin typeface="+mn-lt"/>
                <a:ea typeface="Montserrat Light"/>
                <a:cs typeface="Montserrat Light"/>
                <a:sym typeface="Montserrat"/>
              </a:rPr>
              <a:t> </a:t>
            </a:r>
            <a:endParaRPr sz="1600" b="0" i="0" u="none" strike="noStrike" cap="none" dirty="0">
              <a:solidFill>
                <a:srgbClr val="1862AE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598427" y="1622184"/>
            <a:ext cx="4345523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Направление деятельности: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Содействие занятости и интеграции людей с инвалидностью в общество.</a:t>
            </a:r>
          </a:p>
          <a:p>
            <a:pPr lvl="0"/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>Наша миссия: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Создание равных возможностей через профессиональную реализацию.</a:t>
            </a:r>
            <a:endParaRPr sz="1800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D4FA4F-232C-2682-4808-8C8C40A88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5658" y="1731353"/>
            <a:ext cx="3660300" cy="2058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0CB14D-0FC6-46CA-F2E5-48E96BAFB5E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/>
        </p:blipFill>
        <p:spPr bwMode="auto">
          <a:xfrm>
            <a:off x="7940002" y="4368995"/>
            <a:ext cx="664248" cy="490343"/>
          </a:xfrm>
          <a:prstGeom prst="rect">
            <a:avLst/>
          </a:prstGeom>
        </p:spPr>
      </p:pic>
      <p:sp>
        <p:nvSpPr>
          <p:cNvPr id="5" name="Google Shape;88;p16">
            <a:extLst>
              <a:ext uri="{FF2B5EF4-FFF2-40B4-BE49-F238E27FC236}">
                <a16:creationId xmlns:a16="http://schemas.microsoft.com/office/drawing/2014/main" id="{34E655FE-D3AD-CA0B-2216-308AA2770DF7}"/>
              </a:ext>
            </a:extLst>
          </p:cNvPr>
          <p:cNvSpPr/>
          <p:nvPr/>
        </p:nvSpPr>
        <p:spPr>
          <a:xfrm>
            <a:off x="4239876" y="4231655"/>
            <a:ext cx="3550240" cy="633354"/>
          </a:xfrm>
          <a:prstGeom prst="roundRect">
            <a:avLst>
              <a:gd name="adj" fmla="val 740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62000" tIns="90000" rIns="23400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" sz="4400" b="1" dirty="0">
                <a:solidFill>
                  <a:srgbClr val="1862AE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sz="4400" b="1" i="0" u="none" strike="noStrike" cap="none" dirty="0">
              <a:solidFill>
                <a:srgbClr val="1862A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89;p16">
            <a:extLst>
              <a:ext uri="{FF2B5EF4-FFF2-40B4-BE49-F238E27FC236}">
                <a16:creationId xmlns:a16="http://schemas.microsoft.com/office/drawing/2014/main" id="{2A298D90-45E4-5BF1-60CE-73AD3A64AFB1}"/>
              </a:ext>
            </a:extLst>
          </p:cNvPr>
          <p:cNvSpPr txBox="1"/>
          <p:nvPr/>
        </p:nvSpPr>
        <p:spPr>
          <a:xfrm>
            <a:off x="4869084" y="4137466"/>
            <a:ext cx="2921032" cy="8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600" b="1" dirty="0">
                <a:solidFill>
                  <a:srgbClr val="1862AE"/>
                </a:solidFill>
                <a:latin typeface="+mn-lt"/>
                <a:ea typeface="Montserrat Light"/>
                <a:cs typeface="Montserrat Light"/>
                <a:sym typeface="Montserrat"/>
              </a:rPr>
              <a:t>регионов</a:t>
            </a:r>
            <a:br>
              <a:rPr lang="ru-RU" sz="1600" b="1" dirty="0">
                <a:solidFill>
                  <a:srgbClr val="1862AE"/>
                </a:solidFill>
                <a:latin typeface="+mn-lt"/>
                <a:ea typeface="Montserrat Light"/>
                <a:cs typeface="Montserrat Light"/>
                <a:sym typeface="Montserrat"/>
              </a:rPr>
            </a:br>
            <a:r>
              <a:rPr lang="ru-RU" sz="1100" dirty="0">
                <a:solidFill>
                  <a:srgbClr val="1862AE"/>
                </a:solidFill>
                <a:latin typeface="+mn-lt"/>
                <a:ea typeface="Montserrat Light"/>
                <a:cs typeface="Montserrat Light"/>
                <a:sym typeface="Montserrat"/>
              </a:rPr>
              <a:t>Москва, Санкт-Петербург, Воронеж,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dirty="0">
                <a:solidFill>
                  <a:srgbClr val="1862AE"/>
                </a:solidFill>
                <a:latin typeface="+mn-lt"/>
                <a:ea typeface="Montserrat Light"/>
                <a:cs typeface="Montserrat Light"/>
                <a:sym typeface="Montserrat"/>
              </a:rPr>
              <a:t>Нижний Новгород, Казань, Новосибирск </a:t>
            </a:r>
            <a:endParaRPr sz="1100" i="0" u="none" strike="noStrike" cap="none" dirty="0">
              <a:solidFill>
                <a:srgbClr val="1862AE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CBEF5-D36D-C372-B002-7CABC8A5D085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/>
        </p:nvSpPr>
        <p:spPr>
          <a:xfrm>
            <a:off x="546525" y="457200"/>
            <a:ext cx="806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1862AE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Нам доверяют </a:t>
            </a:r>
            <a:endParaRPr sz="2400" dirty="0">
              <a:solidFill>
                <a:srgbClr val="1862AE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4572000" y="1078309"/>
            <a:ext cx="4038599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298450">
              <a:lnSpc>
                <a:spcPct val="115000"/>
              </a:lnSpc>
              <a:buClr>
                <a:srgbClr val="1862AE"/>
              </a:buClr>
              <a:buSzPts val="1100"/>
              <a:buFont typeface="Montserrat"/>
              <a:buChar char="●"/>
            </a:pP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Совет бизнеса по вопросам инвалидности (СБВИ)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62AE"/>
              </a:buClr>
              <a:buSzPts val="1100"/>
              <a:buFont typeface="Montserrat"/>
              <a:buChar char="●"/>
            </a:pP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Фонд президентских грантов</a:t>
            </a:r>
          </a:p>
        </p:txBody>
      </p:sp>
      <p:pic>
        <p:nvPicPr>
          <p:cNvPr id="5" name="Рисунок 4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8B27CC8-69FD-094D-579D-DA3BFD8A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33" t="8889" r="5977" b="5525"/>
          <a:stretch>
            <a:fillRect/>
          </a:stretch>
        </p:blipFill>
        <p:spPr>
          <a:xfrm>
            <a:off x="623777" y="1078309"/>
            <a:ext cx="3958742" cy="21610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CFB640-3C0B-2BBB-0C4F-972279464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525" y="3412839"/>
            <a:ext cx="1912301" cy="9067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ECBE96-9CB1-3AF0-6226-38E4C40D2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946277" y="4368995"/>
            <a:ext cx="664248" cy="490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BD0E0F-4B53-68F5-941B-D4CFE28C2CFD}"/>
              </a:ext>
            </a:extLst>
          </p:cNvPr>
          <p:cNvSpPr txBox="1"/>
          <p:nvPr/>
        </p:nvSpPr>
        <p:spPr>
          <a:xfrm>
            <a:off x="546525" y="4339152"/>
            <a:ext cx="3302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Скрин: </a:t>
            </a:r>
            <a:r>
              <a:rPr lang="en-US" sz="1000" dirty="0">
                <a:hlinkClick r:id="rId6"/>
              </a:rPr>
              <a:t>https://sbvi.ru/</a:t>
            </a:r>
            <a:r>
              <a:rPr lang="ru-RU" sz="10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9868F-A2F9-DC93-1B03-655C6493D976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862AE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2AE"/>
        </a:solidFill>
        <a:effectLst/>
      </p:bgPr>
    </p:bg>
    <p:spTree>
      <p:nvGrpSpPr>
        <p:cNvPr id="1" name="Shape 195">
          <a:extLst>
            <a:ext uri="{FF2B5EF4-FFF2-40B4-BE49-F238E27FC236}">
              <a16:creationId xmlns:a16="http://schemas.microsoft.com/office/drawing/2014/main" id="{EFA4CAFF-8F15-B6BE-8574-E42F43687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>
            <a:extLst>
              <a:ext uri="{FF2B5EF4-FFF2-40B4-BE49-F238E27FC236}">
                <a16:creationId xmlns:a16="http://schemas.microsoft.com/office/drawing/2014/main" id="{ECFF60E7-A63B-3CBC-7394-397A52485713}"/>
              </a:ext>
            </a:extLst>
          </p:cNvPr>
          <p:cNvSpPr txBox="1"/>
          <p:nvPr/>
        </p:nvSpPr>
        <p:spPr>
          <a:xfrm>
            <a:off x="539750" y="457200"/>
            <a:ext cx="8096208" cy="121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Почему выпускникам с инвалидностью сложно найти работу?</a:t>
            </a:r>
            <a:endParaRPr sz="28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97" name="Google Shape;197;p25">
            <a:extLst>
              <a:ext uri="{FF2B5EF4-FFF2-40B4-BE49-F238E27FC236}">
                <a16:creationId xmlns:a16="http://schemas.microsoft.com/office/drawing/2014/main" id="{EA31C5AA-1846-710A-7368-F925D89280A0}"/>
              </a:ext>
            </a:extLst>
          </p:cNvPr>
          <p:cNvSpPr txBox="1"/>
          <p:nvPr/>
        </p:nvSpPr>
        <p:spPr>
          <a:xfrm>
            <a:off x="4572000" y="2398744"/>
            <a:ext cx="4037090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●"/>
            </a:pP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Высокая конкуренция даже </a:t>
            </a:r>
            <a:b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</a:b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на стартовые позиции.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●"/>
            </a:pP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Требование опыта работы.</a:t>
            </a:r>
            <a:endParaRPr sz="1800" dirty="0">
              <a:solidFill>
                <a:schemeClr val="lt1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2" name="Google Shape;109;p18">
            <a:extLst>
              <a:ext uri="{FF2B5EF4-FFF2-40B4-BE49-F238E27FC236}">
                <a16:creationId xmlns:a16="http://schemas.microsoft.com/office/drawing/2014/main" id="{40D4ECF7-72AA-52F2-E83B-F38296DBF551}"/>
              </a:ext>
            </a:extLst>
          </p:cNvPr>
          <p:cNvSpPr txBox="1"/>
          <p:nvPr/>
        </p:nvSpPr>
        <p:spPr>
          <a:xfrm>
            <a:off x="4637854" y="1668270"/>
            <a:ext cx="3966396" cy="609367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1862AE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Внешние барьеры</a:t>
            </a:r>
            <a:endParaRPr sz="2400" dirty="0">
              <a:solidFill>
                <a:srgbClr val="1862AE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F3E2FD-2944-D634-6DDF-8B2670A8819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/>
        </p:blipFill>
        <p:spPr bwMode="auto">
          <a:xfrm>
            <a:off x="7940002" y="4368995"/>
            <a:ext cx="664248" cy="490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69E916-D3FE-9C46-3878-8188A28837C0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7388A1-348A-6C33-537E-F76D831B9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6" y="1705096"/>
            <a:ext cx="2663899" cy="2663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422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2AE"/>
        </a:solidFill>
        <a:effectLst/>
      </p:bgPr>
    </p:bg>
    <p:spTree>
      <p:nvGrpSpPr>
        <p:cNvPr id="1" name="Shape 195">
          <a:extLst>
            <a:ext uri="{FF2B5EF4-FFF2-40B4-BE49-F238E27FC236}">
              <a16:creationId xmlns:a16="http://schemas.microsoft.com/office/drawing/2014/main" id="{AAD6A449-4AB1-4836-64CD-A069F124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>
            <a:extLst>
              <a:ext uri="{FF2B5EF4-FFF2-40B4-BE49-F238E27FC236}">
                <a16:creationId xmlns:a16="http://schemas.microsoft.com/office/drawing/2014/main" id="{1638A8FB-B511-CAA9-7008-9411CE0FDE2D}"/>
              </a:ext>
            </a:extLst>
          </p:cNvPr>
          <p:cNvSpPr txBox="1"/>
          <p:nvPr/>
        </p:nvSpPr>
        <p:spPr>
          <a:xfrm>
            <a:off x="539750" y="457200"/>
            <a:ext cx="8096208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Почему выпускникам с инвалидностью сложно найти работу?</a:t>
            </a:r>
          </a:p>
        </p:txBody>
      </p:sp>
      <p:sp>
        <p:nvSpPr>
          <p:cNvPr id="197" name="Google Shape;197;p25">
            <a:extLst>
              <a:ext uri="{FF2B5EF4-FFF2-40B4-BE49-F238E27FC236}">
                <a16:creationId xmlns:a16="http://schemas.microsoft.com/office/drawing/2014/main" id="{5BCC69C8-566A-C467-2B95-F599F0FFEBC8}"/>
              </a:ext>
            </a:extLst>
          </p:cNvPr>
          <p:cNvSpPr txBox="1"/>
          <p:nvPr/>
        </p:nvSpPr>
        <p:spPr>
          <a:xfrm>
            <a:off x="4827180" y="2435811"/>
            <a:ext cx="3777069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>
              <a:lnSpc>
                <a:spcPct val="115000"/>
              </a:lnSpc>
              <a:buClr>
                <a:schemeClr val="lt1"/>
              </a:buClr>
              <a:buSzPts val="1100"/>
              <a:buFont typeface="Montserrat Medium"/>
              <a:buChar char="●"/>
            </a:pP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Неуверенность в себе, страх отказа.</a:t>
            </a:r>
          </a:p>
          <a:p>
            <a:pPr marL="457200" lvl="0" indent="-298450">
              <a:lnSpc>
                <a:spcPct val="115000"/>
              </a:lnSpc>
              <a:buClr>
                <a:schemeClr val="lt1"/>
              </a:buClr>
              <a:buSzPts val="1100"/>
              <a:buFont typeface="Montserrat Medium"/>
              <a:buChar char="●"/>
            </a:pP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Непонимание реальной ситуации на рынке труда. </a:t>
            </a:r>
          </a:p>
        </p:txBody>
      </p:sp>
      <p:sp>
        <p:nvSpPr>
          <p:cNvPr id="2" name="Google Shape;109;p18">
            <a:extLst>
              <a:ext uri="{FF2B5EF4-FFF2-40B4-BE49-F238E27FC236}">
                <a16:creationId xmlns:a16="http://schemas.microsoft.com/office/drawing/2014/main" id="{A1CF8F34-40EB-5D05-E84F-37E7F220DC7D}"/>
              </a:ext>
            </a:extLst>
          </p:cNvPr>
          <p:cNvSpPr txBox="1"/>
          <p:nvPr/>
        </p:nvSpPr>
        <p:spPr>
          <a:xfrm>
            <a:off x="4827180" y="1674745"/>
            <a:ext cx="3808777" cy="609367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dirty="0">
                <a:solidFill>
                  <a:srgbClr val="1862AE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Внутренние барьеры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FDDCE9-B33A-B2FC-0EE5-1DBA92693E9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/>
        </p:blipFill>
        <p:spPr bwMode="auto">
          <a:xfrm>
            <a:off x="7940002" y="4368995"/>
            <a:ext cx="664248" cy="490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8E5E95-C90D-A1A7-9676-036A5DD9F5D5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A7DF18-FB41-6809-7C80-ED3A7E1C1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8" y="1674745"/>
            <a:ext cx="2663899" cy="2663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1730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2AE"/>
        </a:solidFill>
        <a:effectLst/>
      </p:bgPr>
    </p:bg>
    <p:spTree>
      <p:nvGrpSpPr>
        <p:cNvPr id="1" name="Shape 195">
          <a:extLst>
            <a:ext uri="{FF2B5EF4-FFF2-40B4-BE49-F238E27FC236}">
              <a16:creationId xmlns:a16="http://schemas.microsoft.com/office/drawing/2014/main" id="{6F396167-EEA2-4B13-24C8-5509C15FF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>
            <a:extLst>
              <a:ext uri="{FF2B5EF4-FFF2-40B4-BE49-F238E27FC236}">
                <a16:creationId xmlns:a16="http://schemas.microsoft.com/office/drawing/2014/main" id="{40BDA10E-3D74-94D6-4A3D-41AC0AD90017}"/>
              </a:ext>
            </a:extLst>
          </p:cNvPr>
          <p:cNvSpPr txBox="1"/>
          <p:nvPr/>
        </p:nvSpPr>
        <p:spPr>
          <a:xfrm>
            <a:off x="539750" y="457200"/>
            <a:ext cx="8096208" cy="121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Почему выпускникам с инвалидностью сложно найти работу?</a:t>
            </a:r>
            <a:endParaRPr sz="290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" name="Google Shape;109;p18">
            <a:extLst>
              <a:ext uri="{FF2B5EF4-FFF2-40B4-BE49-F238E27FC236}">
                <a16:creationId xmlns:a16="http://schemas.microsoft.com/office/drawing/2014/main" id="{AC4516D8-6A6E-93ED-3704-A6AC49E5E96D}"/>
              </a:ext>
            </a:extLst>
          </p:cNvPr>
          <p:cNvSpPr txBox="1"/>
          <p:nvPr/>
        </p:nvSpPr>
        <p:spPr>
          <a:xfrm>
            <a:off x="4572000" y="1702352"/>
            <a:ext cx="4063958" cy="609367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dirty="0" err="1">
                <a:solidFill>
                  <a:srgbClr val="1862AE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Навыковые</a:t>
            </a:r>
            <a:r>
              <a:rPr lang="ru-RU" sz="2400" dirty="0">
                <a:solidFill>
                  <a:srgbClr val="1862AE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барьеры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BBF7ED-3B71-53E3-B2B8-DA18160F450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/>
        </p:blipFill>
        <p:spPr bwMode="auto">
          <a:xfrm>
            <a:off x="7940002" y="4368995"/>
            <a:ext cx="664248" cy="490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F9447-3984-1BB5-3C87-4F692C6DF30F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AA6F07-3303-88D3-E338-48F343A3985F}"/>
              </a:ext>
            </a:extLst>
          </p:cNvPr>
          <p:cNvSpPr txBox="1"/>
          <p:nvPr/>
        </p:nvSpPr>
        <p:spPr>
          <a:xfrm>
            <a:off x="4345172" y="2390324"/>
            <a:ext cx="4259078" cy="1976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●"/>
            </a:pP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Слабое резюме и сопроводительное письмо.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●"/>
            </a:pP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Недостаток «гибких навыков» (</a:t>
            </a:r>
            <a:r>
              <a:rPr lang="ru-RU" sz="1800" dirty="0" err="1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soft</a:t>
            </a: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r>
              <a:rPr lang="ru-RU" sz="1800" dirty="0" err="1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skills</a:t>
            </a: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).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●"/>
            </a:pP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Отсутствие профессиональных связей и рекомендаций.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834CBE-4F1B-CB3A-FBA6-6C804FE9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7" y="1705096"/>
            <a:ext cx="2663899" cy="2663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5610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/>
        </p:nvSpPr>
        <p:spPr>
          <a:xfrm>
            <a:off x="539750" y="1791160"/>
            <a:ext cx="8064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400" dirty="0">
                <a:solidFill>
                  <a:srgbClr val="1862AE"/>
                </a:solidFill>
              </a:rPr>
              <a:t>Даже с отличными профессиональными знаниями кандидат проигрывает в поисках работы, если не умеет представить себя работодателю.</a:t>
            </a:r>
            <a:endParaRPr sz="4000" dirty="0">
              <a:solidFill>
                <a:srgbClr val="1862A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17F047-21FF-C837-A190-255768058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40002" y="4368995"/>
            <a:ext cx="664248" cy="490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E1BB76-5CCB-0005-2A37-5C701FDB6918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862AE"/>
                </a:solidFill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DD498FD-597E-A281-4A83-5B277F87D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3226445"/>
              </p:ext>
            </p:extLst>
          </p:nvPr>
        </p:nvGraphicFramePr>
        <p:xfrm>
          <a:off x="1156902" y="1022450"/>
          <a:ext cx="6829695" cy="363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4" name="Google Shape;124;p20"/>
          <p:cNvSpPr txBox="1"/>
          <p:nvPr/>
        </p:nvSpPr>
        <p:spPr>
          <a:xfrm>
            <a:off x="539750" y="457200"/>
            <a:ext cx="806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1862AE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Как «Перспектива» помогает преодолеть барьеры</a:t>
            </a:r>
            <a:endParaRPr sz="2400" dirty="0">
              <a:solidFill>
                <a:srgbClr val="1862AE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A49FCE-F769-7459-9592-D047918F1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939502" y="4368995"/>
            <a:ext cx="664248" cy="4903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8E984-B23B-1BE7-8569-0198EDA692B4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862AE"/>
                </a:solidFill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>
          <a:extLst>
            <a:ext uri="{FF2B5EF4-FFF2-40B4-BE49-F238E27FC236}">
              <a16:creationId xmlns:a16="http://schemas.microsoft.com/office/drawing/2014/main" id="{3EFC91AC-37D6-15AB-62E7-B42FE404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>
            <a:extLst>
              <a:ext uri="{FF2B5EF4-FFF2-40B4-BE49-F238E27FC236}">
                <a16:creationId xmlns:a16="http://schemas.microsoft.com/office/drawing/2014/main" id="{9748F48F-8D2D-ABBA-2466-B72444814E2F}"/>
              </a:ext>
            </a:extLst>
          </p:cNvPr>
          <p:cNvSpPr txBox="1"/>
          <p:nvPr/>
        </p:nvSpPr>
        <p:spPr>
          <a:xfrm>
            <a:off x="539750" y="457200"/>
            <a:ext cx="806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800" dirty="0">
                <a:solidFill>
                  <a:srgbClr val="1862AE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Конкурс «Путь к карьере»</a:t>
            </a:r>
            <a:endParaRPr sz="2800" dirty="0">
              <a:solidFill>
                <a:srgbClr val="1862AE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" name="Google Shape;90;p16">
            <a:extLst>
              <a:ext uri="{FF2B5EF4-FFF2-40B4-BE49-F238E27FC236}">
                <a16:creationId xmlns:a16="http://schemas.microsoft.com/office/drawing/2014/main" id="{2168F687-82F3-3AF7-20A6-D9B5C4AA17A8}"/>
              </a:ext>
            </a:extLst>
          </p:cNvPr>
          <p:cNvSpPr txBox="1"/>
          <p:nvPr/>
        </p:nvSpPr>
        <p:spPr>
          <a:xfrm>
            <a:off x="539750" y="937603"/>
            <a:ext cx="807085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800" dirty="0"/>
              <a:t>возможность встретить своего работодателя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7AE3EA-0CB2-A270-AF93-AC80DFDF85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203" b="10203"/>
          <a:stretch/>
        </p:blipFill>
        <p:spPr>
          <a:xfrm>
            <a:off x="584215" y="1553203"/>
            <a:ext cx="3998479" cy="230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E32A95-5E5F-9284-5C71-0DFE9709A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39502" y="4368995"/>
            <a:ext cx="664248" cy="490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EE697-7221-BBAA-6625-7D62E85D5114}"/>
              </a:ext>
            </a:extLst>
          </p:cNvPr>
          <p:cNvSpPr txBox="1"/>
          <p:nvPr/>
        </p:nvSpPr>
        <p:spPr>
          <a:xfrm>
            <a:off x="4683516" y="1399238"/>
            <a:ext cx="38612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1862AE"/>
              </a:buClr>
              <a:buFont typeface="+mj-lt"/>
              <a:buAutoNum type="arabicPeriod"/>
            </a:pPr>
            <a:r>
              <a:rPr lang="ru-RU" sz="1800" dirty="0">
                <a:solidFill>
                  <a:srgbClr val="1862AE"/>
                </a:solidFill>
              </a:rPr>
              <a:t>Регистрация и отбор </a:t>
            </a:r>
            <a:br>
              <a:rPr lang="ru-RU" sz="1800" dirty="0"/>
            </a:br>
            <a:r>
              <a:rPr lang="ru-RU" sz="1600" dirty="0"/>
              <a:t>заполнить анкету и пройти интервью</a:t>
            </a:r>
            <a:endParaRPr lang="ru-RU" sz="1800" dirty="0"/>
          </a:p>
          <a:p>
            <a:pPr marL="342900" indent="-342900">
              <a:buClr>
                <a:srgbClr val="1862AE"/>
              </a:buClr>
              <a:buFont typeface="+mj-lt"/>
              <a:buAutoNum type="arabicPeriod"/>
            </a:pPr>
            <a:r>
              <a:rPr lang="ru-RU" sz="1800" dirty="0">
                <a:solidFill>
                  <a:srgbClr val="1862AE"/>
                </a:solidFill>
              </a:rPr>
              <a:t>Образовательный интенсив (2–2,5 месяца)</a:t>
            </a:r>
            <a:br>
              <a:rPr lang="ru-RU" sz="1800" dirty="0">
                <a:solidFill>
                  <a:srgbClr val="1862AE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тренинги по поиску работы от топ-менеджеров крупнейших компаний, индивидуальная работа с наставником</a:t>
            </a:r>
            <a:endParaRPr lang="ru-RU" sz="1800" dirty="0"/>
          </a:p>
          <a:p>
            <a:pPr marL="342900" indent="-342900">
              <a:buClr>
                <a:srgbClr val="1862AE"/>
              </a:buClr>
              <a:buFont typeface="+mj-lt"/>
              <a:buAutoNum type="arabicPeriod"/>
            </a:pPr>
            <a:r>
              <a:rPr lang="ru-RU" sz="1800" dirty="0">
                <a:solidFill>
                  <a:srgbClr val="1862AE"/>
                </a:solidFill>
              </a:rPr>
              <a:t>Финал </a:t>
            </a:r>
            <a:br>
              <a:rPr lang="ru-RU" sz="1800" dirty="0">
                <a:solidFill>
                  <a:srgbClr val="1862AE"/>
                </a:solidFill>
              </a:rPr>
            </a:br>
            <a:r>
              <a:rPr lang="ru-RU" sz="1600" dirty="0"/>
              <a:t>презентация себя перед работодателями</a:t>
            </a:r>
            <a:endParaRPr lang="ru-RU" sz="1800" dirty="0"/>
          </a:p>
        </p:txBody>
      </p:sp>
      <p:sp>
        <p:nvSpPr>
          <p:cNvPr id="5" name="Google Shape;88;p16">
            <a:extLst>
              <a:ext uri="{FF2B5EF4-FFF2-40B4-BE49-F238E27FC236}">
                <a16:creationId xmlns:a16="http://schemas.microsoft.com/office/drawing/2014/main" id="{DAAC0872-F863-D12B-D33D-FC6E27F9F0AA}"/>
              </a:ext>
            </a:extLst>
          </p:cNvPr>
          <p:cNvSpPr/>
          <p:nvPr/>
        </p:nvSpPr>
        <p:spPr>
          <a:xfrm>
            <a:off x="539750" y="4281228"/>
            <a:ext cx="3550240" cy="633354"/>
          </a:xfrm>
          <a:prstGeom prst="roundRect">
            <a:avLst>
              <a:gd name="adj" fmla="val 7407"/>
            </a:avLst>
          </a:prstGeom>
          <a:solidFill>
            <a:srgbClr val="1862AE"/>
          </a:solidFill>
          <a:ln>
            <a:noFill/>
          </a:ln>
        </p:spPr>
        <p:txBody>
          <a:bodyPr spcFirstLastPara="1" wrap="square" lIns="162000" tIns="90000" rIns="23400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en-US" sz="4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4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89;p16">
            <a:extLst>
              <a:ext uri="{FF2B5EF4-FFF2-40B4-BE49-F238E27FC236}">
                <a16:creationId xmlns:a16="http://schemas.microsoft.com/office/drawing/2014/main" id="{F4191189-53B9-1EEC-6F57-E2BBC6A60FAA}"/>
              </a:ext>
            </a:extLst>
          </p:cNvPr>
          <p:cNvSpPr txBox="1"/>
          <p:nvPr/>
        </p:nvSpPr>
        <p:spPr>
          <a:xfrm>
            <a:off x="1403817" y="4409010"/>
            <a:ext cx="1651706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600" dirty="0">
                <a:solidFill>
                  <a:schemeClr val="bg1"/>
                </a:solidFill>
                <a:latin typeface="+mn-lt"/>
                <a:ea typeface="Montserrat Light"/>
                <a:cs typeface="Montserrat Light"/>
                <a:sym typeface="Montserrat"/>
              </a:rPr>
              <a:t>конкурсов</a:t>
            </a:r>
            <a:endParaRPr sz="1600" i="0" u="none" strike="noStrike" cap="none" dirty="0">
              <a:solidFill>
                <a:schemeClr val="bg1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06CA2-FE9C-CF86-62EE-BD5A21931EF3}"/>
              </a:ext>
            </a:extLst>
          </p:cNvPr>
          <p:cNvSpPr txBox="1"/>
          <p:nvPr/>
        </p:nvSpPr>
        <p:spPr>
          <a:xfrm>
            <a:off x="8635958" y="4368995"/>
            <a:ext cx="5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862AE"/>
                </a:solidFill>
              </a:rPr>
              <a:t>9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E56D4A-85AD-9688-47F3-79D164FE4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707" y="269478"/>
            <a:ext cx="991043" cy="9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0467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676</Words>
  <Application>Microsoft Office PowerPoint</Application>
  <PresentationFormat>Экран (16:9)</PresentationFormat>
  <Paragraphs>107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Montserrat</vt:lpstr>
      <vt:lpstr>Montserrat Medium</vt:lpstr>
      <vt:lpstr>Wingdings</vt:lpstr>
      <vt:lpstr>Fira Sans</vt:lpstr>
      <vt:lpstr>Calibri</vt:lpstr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Михайлов Алексей</cp:lastModifiedBy>
  <cp:revision>12</cp:revision>
  <dcterms:modified xsi:type="dcterms:W3CDTF">2026-05-04T07:30:51Z</dcterms:modified>
</cp:coreProperties>
</file>